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5" r:id="rId1"/>
  </p:sldMasterIdLst>
  <p:sldIdLst>
    <p:sldId id="256" r:id="rId2"/>
    <p:sldId id="257" r:id="rId3"/>
    <p:sldId id="258" r:id="rId4"/>
    <p:sldId id="259" r:id="rId5"/>
    <p:sldId id="260" r:id="rId6"/>
    <p:sldId id="264" r:id="rId7"/>
    <p:sldId id="261" r:id="rId8"/>
    <p:sldId id="262"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보통 스타일 2 - 강조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보통 스타일 2 - 강조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6D9F66E-5EB9-4882-86FB-DCBF35E3C3E4}" styleName="보통 스타일 4 - 강조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5" autoAdjust="0"/>
    <p:restoredTop sz="94660"/>
  </p:normalViewPr>
  <p:slideViewPr>
    <p:cSldViewPr snapToGrid="0">
      <p:cViewPr varScale="1">
        <p:scale>
          <a:sx n="130" d="100"/>
          <a:sy n="130" d="100"/>
        </p:scale>
        <p:origin x="422" y="79"/>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atriz Motos" userId="d3418aca-9281-4ec4-832c-26a3f313a608" providerId="ADAL" clId="{F36AB274-5AF0-4BF3-BCA6-07CF48459859}"/>
    <pc:docChg chg="undo redo custSel modSld">
      <pc:chgData name="Beatriz Motos" userId="d3418aca-9281-4ec4-832c-26a3f313a608" providerId="ADAL" clId="{F36AB274-5AF0-4BF3-BCA6-07CF48459859}" dt="2025-11-20T08:15:58.171" v="155" actId="14100"/>
      <pc:docMkLst>
        <pc:docMk/>
      </pc:docMkLst>
      <pc:sldChg chg="modSp mod">
        <pc:chgData name="Beatriz Motos" userId="d3418aca-9281-4ec4-832c-26a3f313a608" providerId="ADAL" clId="{F36AB274-5AF0-4BF3-BCA6-07CF48459859}" dt="2025-11-20T08:15:58.171" v="155" actId="14100"/>
        <pc:sldMkLst>
          <pc:docMk/>
          <pc:sldMk cId="1956487264" sldId="256"/>
        </pc:sldMkLst>
        <pc:spChg chg="mod">
          <ac:chgData name="Beatriz Motos" userId="d3418aca-9281-4ec4-832c-26a3f313a608" providerId="ADAL" clId="{F36AB274-5AF0-4BF3-BCA6-07CF48459859}" dt="2025-11-18T08:16:04.442" v="144" actId="14100"/>
          <ac:spMkLst>
            <pc:docMk/>
            <pc:sldMk cId="1956487264" sldId="256"/>
            <ac:spMk id="2" creationId="{72C48BAC-3550-4735-A634-3F2621BCE7EB}"/>
          </ac:spMkLst>
        </pc:spChg>
        <pc:spChg chg="mod">
          <ac:chgData name="Beatriz Motos" userId="d3418aca-9281-4ec4-832c-26a3f313a608" providerId="ADAL" clId="{F36AB274-5AF0-4BF3-BCA6-07CF48459859}" dt="2025-11-18T08:09:43.243" v="19" actId="14100"/>
          <ac:spMkLst>
            <pc:docMk/>
            <pc:sldMk cId="1956487264" sldId="256"/>
            <ac:spMk id="3" creationId="{5C291745-45B3-4088-9F52-C8F09231366D}"/>
          </ac:spMkLst>
        </pc:spChg>
        <pc:spChg chg="mod">
          <ac:chgData name="Beatriz Motos" userId="d3418aca-9281-4ec4-832c-26a3f313a608" providerId="ADAL" clId="{F36AB274-5AF0-4BF3-BCA6-07CF48459859}" dt="2025-11-20T08:15:58.171" v="155" actId="14100"/>
          <ac:spMkLst>
            <pc:docMk/>
            <pc:sldMk cId="1956487264" sldId="256"/>
            <ac:spMk id="4" creationId="{BC1D2ACF-E80C-145B-513A-68BBBFBE7371}"/>
          </ac:spMkLst>
        </pc:spChg>
      </pc:sldChg>
      <pc:sldChg chg="modSp mod">
        <pc:chgData name="Beatriz Motos" userId="d3418aca-9281-4ec4-832c-26a3f313a608" providerId="ADAL" clId="{F36AB274-5AF0-4BF3-BCA6-07CF48459859}" dt="2025-11-18T08:16:18.040" v="145" actId="14100"/>
        <pc:sldMkLst>
          <pc:docMk/>
          <pc:sldMk cId="4188548126" sldId="257"/>
        </pc:sldMkLst>
        <pc:spChg chg="mod">
          <ac:chgData name="Beatriz Motos" userId="d3418aca-9281-4ec4-832c-26a3f313a608" providerId="ADAL" clId="{F36AB274-5AF0-4BF3-BCA6-07CF48459859}" dt="2025-11-18T08:16:18.040" v="145" actId="14100"/>
          <ac:spMkLst>
            <pc:docMk/>
            <pc:sldMk cId="4188548126" sldId="257"/>
            <ac:spMk id="3" creationId="{BACBDE2C-97F9-4473-9ED6-88DED3762E04}"/>
          </ac:spMkLst>
        </pc:spChg>
      </pc:sldChg>
      <pc:sldChg chg="modSp mod">
        <pc:chgData name="Beatriz Motos" userId="d3418aca-9281-4ec4-832c-26a3f313a608" providerId="ADAL" clId="{F36AB274-5AF0-4BF3-BCA6-07CF48459859}" dt="2025-11-18T08:11:14.046" v="21" actId="948"/>
        <pc:sldMkLst>
          <pc:docMk/>
          <pc:sldMk cId="264338898" sldId="258"/>
        </pc:sldMkLst>
        <pc:spChg chg="mod">
          <ac:chgData name="Beatriz Motos" userId="d3418aca-9281-4ec4-832c-26a3f313a608" providerId="ADAL" clId="{F36AB274-5AF0-4BF3-BCA6-07CF48459859}" dt="2025-11-18T08:11:14.046" v="21" actId="948"/>
          <ac:spMkLst>
            <pc:docMk/>
            <pc:sldMk cId="264338898" sldId="258"/>
            <ac:spMk id="3" creationId="{D8978CC4-3A24-471C-AC36-922CA2736942}"/>
          </ac:spMkLst>
        </pc:spChg>
      </pc:sldChg>
      <pc:sldChg chg="modSp mod">
        <pc:chgData name="Beatriz Motos" userId="d3418aca-9281-4ec4-832c-26a3f313a608" providerId="ADAL" clId="{F36AB274-5AF0-4BF3-BCA6-07CF48459859}" dt="2025-11-18T08:16:27.920" v="146" actId="14100"/>
        <pc:sldMkLst>
          <pc:docMk/>
          <pc:sldMk cId="863496446" sldId="259"/>
        </pc:sldMkLst>
        <pc:spChg chg="mod">
          <ac:chgData name="Beatriz Motos" userId="d3418aca-9281-4ec4-832c-26a3f313a608" providerId="ADAL" clId="{F36AB274-5AF0-4BF3-BCA6-07CF48459859}" dt="2025-11-18T08:16:27.920" v="146" actId="14100"/>
          <ac:spMkLst>
            <pc:docMk/>
            <pc:sldMk cId="863496446" sldId="259"/>
            <ac:spMk id="3" creationId="{76781020-1A89-454F-98AD-FFE21BFD90C8}"/>
          </ac:spMkLst>
        </pc:spChg>
      </pc:sldChg>
      <pc:sldChg chg="addSp modSp mod">
        <pc:chgData name="Beatriz Motos" userId="d3418aca-9281-4ec4-832c-26a3f313a608" providerId="ADAL" clId="{F36AB274-5AF0-4BF3-BCA6-07CF48459859}" dt="2025-11-18T08:16:45.841" v="148" actId="27636"/>
        <pc:sldMkLst>
          <pc:docMk/>
          <pc:sldMk cId="2442334669" sldId="260"/>
        </pc:sldMkLst>
        <pc:spChg chg="mod">
          <ac:chgData name="Beatriz Motos" userId="d3418aca-9281-4ec4-832c-26a3f313a608" providerId="ADAL" clId="{F36AB274-5AF0-4BF3-BCA6-07CF48459859}" dt="2025-11-18T08:15:36.763" v="141" actId="404"/>
          <ac:spMkLst>
            <pc:docMk/>
            <pc:sldMk cId="2442334669" sldId="260"/>
            <ac:spMk id="2" creationId="{B2487523-90D2-4590-9989-EEC1E94AA624}"/>
          </ac:spMkLst>
        </pc:spChg>
        <pc:spChg chg="mod">
          <ac:chgData name="Beatriz Motos" userId="d3418aca-9281-4ec4-832c-26a3f313a608" providerId="ADAL" clId="{F36AB274-5AF0-4BF3-BCA6-07CF48459859}" dt="2025-11-18T08:16:45.841" v="148" actId="27636"/>
          <ac:spMkLst>
            <pc:docMk/>
            <pc:sldMk cId="2442334669" sldId="260"/>
            <ac:spMk id="3" creationId="{49D92D62-7D4A-497E-89E8-3011C2DBD8F4}"/>
          </ac:spMkLst>
        </pc:spChg>
      </pc:sldChg>
      <pc:sldChg chg="modSp mod">
        <pc:chgData name="Beatriz Motos" userId="d3418aca-9281-4ec4-832c-26a3f313a608" providerId="ADAL" clId="{F36AB274-5AF0-4BF3-BCA6-07CF48459859}" dt="2025-11-18T08:15:46.141" v="143" actId="14100"/>
        <pc:sldMkLst>
          <pc:docMk/>
          <pc:sldMk cId="690623543" sldId="261"/>
        </pc:sldMkLst>
        <pc:spChg chg="mod">
          <ac:chgData name="Beatriz Motos" userId="d3418aca-9281-4ec4-832c-26a3f313a608" providerId="ADAL" clId="{F36AB274-5AF0-4BF3-BCA6-07CF48459859}" dt="2025-11-18T08:14:02.407" v="132" actId="948"/>
          <ac:spMkLst>
            <pc:docMk/>
            <pc:sldMk cId="690623543" sldId="261"/>
            <ac:spMk id="3" creationId="{293B17BF-172D-46F3-B548-56FF675C19ED}"/>
          </ac:spMkLst>
        </pc:spChg>
        <pc:spChg chg="mod">
          <ac:chgData name="Beatriz Motos" userId="d3418aca-9281-4ec4-832c-26a3f313a608" providerId="ADAL" clId="{F36AB274-5AF0-4BF3-BCA6-07CF48459859}" dt="2025-11-18T08:15:46.141" v="143" actId="14100"/>
          <ac:spMkLst>
            <pc:docMk/>
            <pc:sldMk cId="690623543" sldId="261"/>
            <ac:spMk id="4" creationId="{8B7F97BC-1676-4408-A32E-D944B66027E6}"/>
          </ac:spMkLst>
        </pc:spChg>
      </pc:sldChg>
      <pc:sldChg chg="modSp mod">
        <pc:chgData name="Beatriz Motos" userId="d3418aca-9281-4ec4-832c-26a3f313a608" providerId="ADAL" clId="{F36AB274-5AF0-4BF3-BCA6-07CF48459859}" dt="2025-11-18T08:14:59.161" v="134" actId="20577"/>
        <pc:sldMkLst>
          <pc:docMk/>
          <pc:sldMk cId="2766298678" sldId="264"/>
        </pc:sldMkLst>
        <pc:spChg chg="mod">
          <ac:chgData name="Beatriz Motos" userId="d3418aca-9281-4ec4-832c-26a3f313a608" providerId="ADAL" clId="{F36AB274-5AF0-4BF3-BCA6-07CF48459859}" dt="2025-11-18T08:14:59.161" v="134" actId="20577"/>
          <ac:spMkLst>
            <pc:docMk/>
            <pc:sldMk cId="2766298678" sldId="264"/>
            <ac:spMk id="2" creationId="{3E77B00E-1FEC-4C2B-8701-3A13AF5BA860}"/>
          </ac:spMkLst>
        </pc:spChg>
        <pc:spChg chg="mod">
          <ac:chgData name="Beatriz Motos" userId="d3418aca-9281-4ec4-832c-26a3f313a608" providerId="ADAL" clId="{F36AB274-5AF0-4BF3-BCA6-07CF48459859}" dt="2025-11-18T08:11:32.789" v="23" actId="948"/>
          <ac:spMkLst>
            <pc:docMk/>
            <pc:sldMk cId="2766298678" sldId="264"/>
            <ac:spMk id="3" creationId="{8857F2BF-86E2-4C29-B541-7E389CE9598C}"/>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제목 슬라이드">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ko-KR" altLang="en-US"/>
              <a:t>마스터 제목 스타일 편집</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ko-KR" altLang="en-US"/>
              <a:t>클릭하여 마스터 부제목 스타일 편집</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20186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554016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세로 제목 및 텍스트">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8103929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제목 및 내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ko-KR" altLang="en-US"/>
              <a:t>마스터 제목 스타일 편집</a:t>
            </a:r>
            <a:endParaRPr lang="en-US" dirty="0"/>
          </a:p>
        </p:txBody>
      </p:sp>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4027897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구역 머리글">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ko-KR" altLang="en-US"/>
              <a:t>마스터 제목 스타일 편집</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E3F44F9B-2FF4-4FDE-BFE5-DB33DE4FCA12}" type="slidenum">
              <a:rPr lang="ko-KR" altLang="en-US" smtClean="0"/>
              <a:t>‹#›</a:t>
            </a:fld>
            <a:endParaRPr lang="ko-KR"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47320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834309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109728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6217920" y="2582334"/>
            <a:ext cx="4937760" cy="33782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421124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9327759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빈 화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ko-KR" altLang="en-US"/>
          </a:p>
        </p:txBody>
      </p:sp>
      <p:sp>
        <p:nvSpPr>
          <p:cNvPr id="9" name="Slide Number Placeholder 8"/>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1654665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캡션 있는 콘텐츠">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ko-KR" altLang="en-US"/>
              <a:t>마스터 제목 스타일 편집</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ko-KR"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2041598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캡션 있는 그림">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E3637E0C-A2F4-491A-BF1A-ED1E0104D23F}" type="datetimeFigureOut">
              <a:rPr lang="ko-KR" altLang="en-US" smtClean="0"/>
              <a:t>2025-11-20</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E3F44F9B-2FF4-4FDE-BFE5-DB33DE4FCA12}" type="slidenum">
              <a:rPr lang="ko-KR" altLang="en-US" smtClean="0"/>
              <a:t>‹#›</a:t>
            </a:fld>
            <a:endParaRPr lang="ko-KR" altLang="en-US"/>
          </a:p>
        </p:txBody>
      </p:sp>
    </p:spTree>
    <p:extLst>
      <p:ext uri="{BB962C8B-B14F-4D97-AF65-F5344CB8AC3E}">
        <p14:creationId xmlns:p14="http://schemas.microsoft.com/office/powerpoint/2010/main" val="3079887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3637E0C-A2F4-491A-BF1A-ED1E0104D23F}" type="datetimeFigureOut">
              <a:rPr lang="ko-KR" altLang="en-US" smtClean="0"/>
              <a:t>2025-11-20</a:t>
            </a:fld>
            <a:endParaRPr lang="ko-KR"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ko-KR"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3F44F9B-2FF4-4FDE-BFE5-DB33DE4FCA12}" type="slidenum">
              <a:rPr lang="ko-KR" altLang="en-US" smtClean="0"/>
              <a:t>‹#›</a:t>
            </a:fld>
            <a:endParaRPr lang="ko-KR" alt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02296696"/>
      </p:ext>
    </p:extLst>
  </p:cSld>
  <p:clrMap bg1="lt1" tx1="dk1" bg2="lt2" tx2="dk2" accent1="accent1" accent2="accent2" accent3="accent3" accent4="accent4" accent5="accent5" accent6="accent6" hlink="hlink" folHlink="folHlink"/>
  <p:sldLayoutIdLst>
    <p:sldLayoutId id="2147483826"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defTabSz="914400" rtl="0" eaLnBrk="1" latinLnBrk="1"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1"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1"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1"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72C48BAC-3550-4735-A634-3F2621BCE7EB}"/>
              </a:ext>
            </a:extLst>
          </p:cNvPr>
          <p:cNvSpPr>
            <a:spLocks noGrp="1"/>
          </p:cNvSpPr>
          <p:nvPr>
            <p:ph type="ctrTitle"/>
          </p:nvPr>
        </p:nvSpPr>
        <p:spPr>
          <a:xfrm>
            <a:off x="1342239" y="2235200"/>
            <a:ext cx="9571838" cy="2387600"/>
          </a:xfrm>
        </p:spPr>
        <p:txBody>
          <a:bodyPr>
            <a:normAutofit fontScale="90000"/>
          </a:bodyPr>
          <a:lstStyle/>
          <a:p>
            <a:pPr algn="ctr" latinLnBrk="0"/>
            <a:r>
              <a:rPr lang="es-ES" sz="4200" dirty="0">
                <a:latin typeface="Calibri" panose="020F0502020204030204" pitchFamily="34" charset="0"/>
                <a:ea typeface="Calibri"/>
                <a:cs typeface="Calibri" panose="020F0502020204030204" pitchFamily="34" charset="0"/>
              </a:rPr>
              <a:t>Proyecto de sistema de asignación para el stock de atún rojo del Atlántico este y Mediterráneo </a:t>
            </a:r>
            <a:br>
              <a:rPr lang="es-ES" dirty="0">
                <a:latin typeface="Calibri" panose="020F0502020204030204" pitchFamily="34" charset="0"/>
                <a:ea typeface="Calibri"/>
                <a:cs typeface="Calibri" panose="020F0502020204030204" pitchFamily="34" charset="0"/>
              </a:rPr>
            </a:br>
            <a:endParaRPr lang="es-ES" dirty="0">
              <a:latin typeface="Calibri" panose="020F0502020204030204" pitchFamily="34" charset="0"/>
              <a:ea typeface="Calibri"/>
              <a:cs typeface="Calibri" panose="020F0502020204030204" pitchFamily="34" charset="0"/>
            </a:endParaRPr>
          </a:p>
        </p:txBody>
      </p:sp>
      <p:sp>
        <p:nvSpPr>
          <p:cNvPr id="3" name="부제목 2">
            <a:extLst>
              <a:ext uri="{FF2B5EF4-FFF2-40B4-BE49-F238E27FC236}">
                <a16:creationId xmlns:a16="http://schemas.microsoft.com/office/drawing/2014/main" id="{5C291745-45B3-4088-9F52-C8F09231366D}"/>
              </a:ext>
            </a:extLst>
          </p:cNvPr>
          <p:cNvSpPr>
            <a:spLocks noGrp="1"/>
          </p:cNvSpPr>
          <p:nvPr>
            <p:ph type="subTitle" idx="1"/>
          </p:nvPr>
        </p:nvSpPr>
        <p:spPr>
          <a:xfrm>
            <a:off x="4464449" y="3939790"/>
            <a:ext cx="3572203" cy="1655762"/>
          </a:xfrm>
        </p:spPr>
        <p:txBody>
          <a:bodyPr/>
          <a:lstStyle/>
          <a:p>
            <a:pPr latinLnBrk="0"/>
            <a:r>
              <a:rPr lang="es-ES" dirty="0">
                <a:latin typeface="Calibri" panose="020F0502020204030204" pitchFamily="34" charset="0"/>
                <a:ea typeface="Calibri"/>
                <a:cs typeface="Calibri" panose="020F0502020204030204" pitchFamily="34" charset="0"/>
              </a:rPr>
              <a:t>República de Corea</a:t>
            </a:r>
          </a:p>
        </p:txBody>
      </p:sp>
      <p:sp>
        <p:nvSpPr>
          <p:cNvPr id="4" name="TextBox 3">
            <a:extLst>
              <a:ext uri="{FF2B5EF4-FFF2-40B4-BE49-F238E27FC236}">
                <a16:creationId xmlns:a16="http://schemas.microsoft.com/office/drawing/2014/main" id="{BC1D2ACF-E80C-145B-513A-68BBBFBE7371}"/>
              </a:ext>
            </a:extLst>
          </p:cNvPr>
          <p:cNvSpPr txBox="1"/>
          <p:nvPr/>
        </p:nvSpPr>
        <p:spPr>
          <a:xfrm>
            <a:off x="7604620" y="705853"/>
            <a:ext cx="3640896" cy="400110"/>
          </a:xfrm>
          <a:prstGeom prst="rect">
            <a:avLst/>
          </a:prstGeom>
          <a:noFill/>
        </p:spPr>
        <p:txBody>
          <a:bodyPr wrap="square" rtlCol="0">
            <a:spAutoFit/>
          </a:bodyPr>
          <a:lstStyle/>
          <a:p>
            <a:r>
              <a:rPr lang="es-ES" sz="2000" b="1" dirty="0"/>
              <a:t>PA2_613_Annex1_REV_1/2025</a:t>
            </a:r>
          </a:p>
        </p:txBody>
      </p:sp>
    </p:spTree>
    <p:extLst>
      <p:ext uri="{BB962C8B-B14F-4D97-AF65-F5344CB8AC3E}">
        <p14:creationId xmlns:p14="http://schemas.microsoft.com/office/powerpoint/2010/main" val="19564872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D337C4DB-5567-4FD1-AFC8-4BF57CE62937}"/>
              </a:ext>
            </a:extLst>
          </p:cNvPr>
          <p:cNvSpPr>
            <a:spLocks noGrp="1"/>
          </p:cNvSpPr>
          <p:nvPr>
            <p:ph type="title"/>
          </p:nvPr>
        </p:nvSpPr>
        <p:spPr>
          <a:xfrm>
            <a:off x="1097280" y="988906"/>
            <a:ext cx="10058400" cy="748454"/>
          </a:xfrm>
        </p:spPr>
        <p:txBody>
          <a:bodyPr/>
          <a:lstStyle/>
          <a:p>
            <a:r>
              <a:rPr lang="es-ES" dirty="0"/>
              <a:t>Introducción</a:t>
            </a:r>
          </a:p>
        </p:txBody>
      </p:sp>
      <p:sp>
        <p:nvSpPr>
          <p:cNvPr id="3" name="내용 개체 틀 2">
            <a:extLst>
              <a:ext uri="{FF2B5EF4-FFF2-40B4-BE49-F238E27FC236}">
                <a16:creationId xmlns:a16="http://schemas.microsoft.com/office/drawing/2014/main" id="{BACBDE2C-97F9-4473-9ED6-88DED3762E04}"/>
              </a:ext>
            </a:extLst>
          </p:cNvPr>
          <p:cNvSpPr>
            <a:spLocks noGrp="1"/>
          </p:cNvSpPr>
          <p:nvPr>
            <p:ph idx="1"/>
          </p:nvPr>
        </p:nvSpPr>
        <p:spPr>
          <a:xfrm>
            <a:off x="1097279" y="1845734"/>
            <a:ext cx="10269803" cy="4023360"/>
          </a:xfrm>
        </p:spPr>
        <p:txBody>
          <a:bodyPr>
            <a:normAutofit fontScale="77500" lnSpcReduction="20000"/>
          </a:bodyPr>
          <a:lstStyle/>
          <a:p>
            <a:pPr latinLnBrk="0">
              <a:lnSpc>
                <a:spcPct val="120000"/>
              </a:lnSpc>
            </a:pPr>
            <a:r>
              <a:rPr lang="es-ES" sz="3000" dirty="0"/>
              <a:t>El stock de atún rojo del Atlántico es un bien común compartido por todos los miembros y entidades. Sin embargo, la estructura de asignación actual ha consolidado desde hace tiempo un grave desequilibrio, ya que las siete principales CPC pesqueras abarcan alrededor del 95 % de la cuota total, mientras que diez pequeñas CPC pesqueras se reparten solo alrededor del 5 %. </a:t>
            </a:r>
          </a:p>
          <a:p>
            <a:pPr latinLnBrk="0">
              <a:lnSpc>
                <a:spcPct val="120000"/>
              </a:lnSpc>
            </a:pPr>
            <a:r>
              <a:rPr lang="es-ES" sz="3000" dirty="0"/>
              <a:t>Según las recomendaciones del SCRS, se prevé que el TAC para 2026-2028 aumente, pasando de 40.570 t a 48.403 t o 45.191 t. La distribución de este aumento no es solo una cuestión de «quién obtiene cuánto más», sino también de mantener normas estables, minimizar el riesgo de disputas y garantizar que las asignaciones puedan supervisarse y aplicarse de manera coherente.</a:t>
            </a:r>
          </a:p>
          <a:p>
            <a:endParaRPr lang="ko-KR" altLang="en-US" sz="3200" dirty="0"/>
          </a:p>
        </p:txBody>
      </p:sp>
    </p:spTree>
    <p:extLst>
      <p:ext uri="{BB962C8B-B14F-4D97-AF65-F5344CB8AC3E}">
        <p14:creationId xmlns:p14="http://schemas.microsoft.com/office/powerpoint/2010/main" val="4188548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0B7E3019-11D6-4986-8986-975510484CE4}"/>
              </a:ext>
            </a:extLst>
          </p:cNvPr>
          <p:cNvSpPr>
            <a:spLocks noGrp="1"/>
          </p:cNvSpPr>
          <p:nvPr>
            <p:ph type="title"/>
          </p:nvPr>
        </p:nvSpPr>
        <p:spPr/>
        <p:txBody>
          <a:bodyPr/>
          <a:lstStyle/>
          <a:p>
            <a:r>
              <a:rPr lang="es-ES" dirty="0"/>
              <a:t>Introducción</a:t>
            </a:r>
          </a:p>
        </p:txBody>
      </p:sp>
      <p:sp>
        <p:nvSpPr>
          <p:cNvPr id="3" name="내용 개체 틀 2">
            <a:extLst>
              <a:ext uri="{FF2B5EF4-FFF2-40B4-BE49-F238E27FC236}">
                <a16:creationId xmlns:a16="http://schemas.microsoft.com/office/drawing/2014/main" id="{D8978CC4-3A24-471C-AC36-922CA2736942}"/>
              </a:ext>
            </a:extLst>
          </p:cNvPr>
          <p:cNvSpPr>
            <a:spLocks noGrp="1"/>
          </p:cNvSpPr>
          <p:nvPr>
            <p:ph idx="1"/>
          </p:nvPr>
        </p:nvSpPr>
        <p:spPr/>
        <p:txBody>
          <a:bodyPr>
            <a:normAutofit/>
          </a:bodyPr>
          <a:lstStyle/>
          <a:p>
            <a:endParaRPr lang="en-US" altLang="ko-KR" sz="2800" dirty="0"/>
          </a:p>
          <a:p>
            <a:pPr latinLnBrk="0"/>
            <a:r>
              <a:rPr lang="es-ES" sz="2800" dirty="0"/>
              <a:t>Esta propuesta presenta un enfoque equilibrado y pragmático que garantiza un aumento absoluto para todas las CPC, restablece el acceso práctico para los Estados costeros y Estados pequeños, y respeta las contribuciones históricas y las necesidades legítimas de las principales naciones pesqueras.</a:t>
            </a:r>
          </a:p>
        </p:txBody>
      </p:sp>
    </p:spTree>
    <p:extLst>
      <p:ext uri="{BB962C8B-B14F-4D97-AF65-F5344CB8AC3E}">
        <p14:creationId xmlns:p14="http://schemas.microsoft.com/office/powerpoint/2010/main" val="2643388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a:extLst>
              <a:ext uri="{FF2B5EF4-FFF2-40B4-BE49-F238E27FC236}">
                <a16:creationId xmlns:a16="http://schemas.microsoft.com/office/drawing/2014/main" id="{1B9B3303-0845-4831-914B-690D69690C4B}"/>
              </a:ext>
            </a:extLst>
          </p:cNvPr>
          <p:cNvSpPr>
            <a:spLocks noGrp="1"/>
          </p:cNvSpPr>
          <p:nvPr>
            <p:ph type="title"/>
          </p:nvPr>
        </p:nvSpPr>
        <p:spPr>
          <a:xfrm>
            <a:off x="1066800" y="632594"/>
            <a:ext cx="10058400" cy="990262"/>
          </a:xfrm>
        </p:spPr>
        <p:txBody>
          <a:bodyPr>
            <a:normAutofit/>
          </a:bodyPr>
          <a:lstStyle/>
          <a:p>
            <a:r>
              <a:rPr lang="es-ES" sz="4000" dirty="0"/>
              <a:t>Este proyecto se ajusta a los siguientes principios:</a:t>
            </a:r>
          </a:p>
        </p:txBody>
      </p:sp>
      <p:sp>
        <p:nvSpPr>
          <p:cNvPr id="3" name="내용 개체 틀 2">
            <a:extLst>
              <a:ext uri="{FF2B5EF4-FFF2-40B4-BE49-F238E27FC236}">
                <a16:creationId xmlns:a16="http://schemas.microsoft.com/office/drawing/2014/main" id="{76781020-1A89-454F-98AD-FFE21BFD90C8}"/>
              </a:ext>
            </a:extLst>
          </p:cNvPr>
          <p:cNvSpPr>
            <a:spLocks noGrp="1"/>
          </p:cNvSpPr>
          <p:nvPr>
            <p:ph idx="1"/>
          </p:nvPr>
        </p:nvSpPr>
        <p:spPr>
          <a:xfrm>
            <a:off x="1097279" y="1845734"/>
            <a:ext cx="10273997" cy="4023360"/>
          </a:xfrm>
        </p:spPr>
        <p:txBody>
          <a:bodyPr>
            <a:noAutofit/>
          </a:bodyPr>
          <a:lstStyle/>
          <a:p>
            <a:pPr lvl="1" latinLnBrk="0"/>
            <a:r>
              <a:rPr lang="es-ES" sz="2500" dirty="0"/>
              <a:t>Mitiga el grave desequilibrio entre las CPC con capturas pequeñas (≤1.000 t) y las CPC con capturas grandes (&gt;1.000 t).</a:t>
            </a:r>
          </a:p>
          <a:p>
            <a:pPr lvl="1" latinLnBrk="0"/>
            <a:r>
              <a:rPr lang="es-ES" sz="2500" dirty="0"/>
              <a:t>En reconocimiento de las contribuciones de las principales CPC pesqueras, el marco tiene debidamente en cuenta las capturas históricas y prevé un enfoque gradual para los ajustes de las cuotas.</a:t>
            </a:r>
          </a:p>
          <a:p>
            <a:pPr lvl="1" latinLnBrk="0"/>
            <a:r>
              <a:rPr lang="es-ES" sz="2500" dirty="0"/>
              <a:t>Respeta los derechos de los Estados costeros cuyas economías dependen de los recursos pesqueros;</a:t>
            </a:r>
          </a:p>
          <a:p>
            <a:pPr lvl="1" latinLnBrk="0"/>
            <a:r>
              <a:rPr lang="es-ES" sz="2500" dirty="0"/>
              <a:t>Para garantizar la transparencia y la equidad, el marco asigna cuotas mediante un enfoque basado en fórmulas. Esto permite que cada CPC verifique en cualquier momento cómo se ha calculado su asignación, ya que se aplica el mismo método de manera uniforme a todos los miembros, lo que garantiza la equidad.</a:t>
            </a:r>
          </a:p>
        </p:txBody>
      </p:sp>
    </p:spTree>
    <p:extLst>
      <p:ext uri="{BB962C8B-B14F-4D97-AF65-F5344CB8AC3E}">
        <p14:creationId xmlns:p14="http://schemas.microsoft.com/office/powerpoint/2010/main" val="8634964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B2487523-90D2-4590-9989-EEC1E94AA624}"/>
                  </a:ext>
                </a:extLst>
              </p:cNvPr>
              <p:cNvSpPr>
                <a:spLocks noGrp="1"/>
              </p:cNvSpPr>
              <p:nvPr>
                <p:ph type="title"/>
              </p:nvPr>
            </p:nvSpPr>
            <p:spPr>
              <a:xfrm>
                <a:off x="1097280" y="1423425"/>
                <a:ext cx="10471138" cy="1450757"/>
              </a:xfrm>
            </p:spPr>
            <p:txBody>
              <a:bodyPr>
                <a:noAutofit/>
              </a:bodyPr>
              <a:lstStyle/>
              <a:p>
                <a:pPr lvl="0" algn="ctr"/>
                <a:br>
                  <a:rPr lang="es-ES" sz="2800" dirty="0">
                    <a:latin typeface="+mn-lt"/>
                  </a:rPr>
                </a:br>
                <a14:m>
                  <m:oMath xmlns:m="http://schemas.openxmlformats.org/officeDocument/2006/math">
                    <m:r>
                      <a:rPr lang="es-ES" altLang="ko-KR" sz="2400" i="1">
                        <a:latin typeface="Cambria Math" panose="02040503050406030204" pitchFamily="18" charset="0"/>
                      </a:rPr>
                      <m:t>𝐴𝑢𝑚𝑒𝑛𝑡</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=7733(</m:t>
                    </m:r>
                    <m:r>
                      <a:rPr lang="es-ES" altLang="ko-KR" sz="2400" i="1">
                        <a:latin typeface="Cambria Math" panose="02040503050406030204" pitchFamily="18" charset="0"/>
                      </a:rPr>
                      <m:t>𝐴𝑢𝑚𝑒𝑛𝑡𝑜</m:t>
                    </m:r>
                    <m:r>
                      <a:rPr lang="es-ES" altLang="ko-KR" sz="2400" i="1">
                        <a:latin typeface="Cambria Math" panose="02040503050406030204" pitchFamily="18" charset="0"/>
                      </a:rPr>
                      <m:t> </m:t>
                    </m:r>
                    <m:r>
                      <a:rPr lang="en-US" altLang="ko-KR" sz="2400" i="1">
                        <a:latin typeface="Cambria Math" panose="02040503050406030204" pitchFamily="18" charset="0"/>
                      </a:rPr>
                      <m:t>𝑇𝐴𝐶</m:t>
                    </m:r>
                    <m:r>
                      <a:rPr lang="en-US" altLang="ko-KR" sz="2400" i="1">
                        <a:latin typeface="Cambria Math" panose="02040503050406030204" pitchFamily="18" charset="0"/>
                      </a:rPr>
                      <m:t>) ∗</m:t>
                    </m:r>
                  </m:oMath>
                </a14:m>
                <a:r>
                  <a:rPr lang="es-ES" sz="2400" dirty="0"/>
                  <a:t> [(0,7</a:t>
                </a:r>
                <a14:m>
                  <m:oMath xmlns:m="http://schemas.openxmlformats.org/officeDocument/2006/math">
                    <m:r>
                      <a:rPr lang="en-US" altLang="ko-KR" sz="2400" i="1">
                        <a:latin typeface="Cambria Math" panose="02040503050406030204" pitchFamily="18" charset="0"/>
                      </a:rPr>
                      <m:t>∗</m:t>
                    </m:r>
                  </m:oMath>
                </a14:m>
                <a:r>
                  <a:rPr lang="es-ES" sz="2400" i="1" dirty="0"/>
                  <a:t> </a:t>
                </a:r>
                <a14:m>
                  <m:oMath xmlns:m="http://schemas.openxmlformats.org/officeDocument/2006/math">
                    <m:r>
                      <a:rPr lang="es-ES" altLang="ko-KR" sz="2400" i="1">
                        <a:latin typeface="Cambria Math" panose="02040503050406030204" pitchFamily="18" charset="0"/>
                      </a:rPr>
                      <m:t>𝑝𝑜𝑟𝑐𝑒𝑛𝑡𝑎𝑗𝑒</m:t>
                    </m:r>
                    <m:r>
                      <a:rPr lang="es-ES" altLang="ko-KR" sz="2400" i="1">
                        <a:latin typeface="Cambria Math" panose="02040503050406030204" pitchFamily="18" charset="0"/>
                      </a:rPr>
                      <m:t> </m:t>
                    </m:r>
                    <m:r>
                      <a:rPr lang="es-ES" altLang="ko-KR" sz="2400" i="1">
                        <a:latin typeface="Cambria Math" panose="02040503050406030204" pitchFamily="18" charset="0"/>
                      </a:rPr>
                      <m:t>𝑎𝑐𝑡𝑢𝑎</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𝑙</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)+(0</m:t>
                    </m:r>
                    <m:r>
                      <a:rPr lang="es-ES" altLang="ko-KR" sz="2400" i="1">
                        <a:latin typeface="Cambria Math" panose="02040503050406030204" pitchFamily="18" charset="0"/>
                      </a:rPr>
                      <m:t>,</m:t>
                    </m:r>
                    <m:r>
                      <a:rPr lang="en-US" altLang="ko-KR" sz="2400" i="1">
                        <a:latin typeface="Cambria Math" panose="02040503050406030204" pitchFamily="18" charset="0"/>
                      </a:rPr>
                      <m:t>3∗</m:t>
                    </m:r>
                    <m:r>
                      <a:rPr lang="es-ES" altLang="ko-KR" sz="2400" i="1">
                        <a:latin typeface="Cambria Math" panose="02040503050406030204" pitchFamily="18" charset="0"/>
                      </a:rPr>
                      <m:t>𝑝𝑒𝑠</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m:t>
                    </m:r>
                  </m:oMath>
                </a14:m>
                <a:br>
                  <a:rPr lang="es-ES" sz="4000" dirty="0">
                    <a:latin typeface="+mn-lt"/>
                  </a:rPr>
                </a:br>
                <a:r>
                  <a:rPr lang="es-ES" sz="4000" dirty="0">
                    <a:latin typeface="+mn-lt"/>
                  </a:rPr>
                  <a:t> </a:t>
                </a:r>
                <a:br>
                  <a:rPr lang="es-ES" sz="4000" dirty="0">
                    <a:latin typeface="+mn-lt"/>
                  </a:rPr>
                </a:br>
                <a:endParaRPr lang="es-ES" sz="4000" dirty="0">
                  <a:latin typeface="+mn-lt"/>
                </a:endParaRPr>
              </a:p>
            </p:txBody>
          </p:sp>
        </mc:Choice>
        <mc:Fallback xmlns="">
          <p:sp>
            <p:nvSpPr>
              <p:cNvPr id="2" name="제목 1">
                <a:extLst>
                  <a:ext uri="{FF2B5EF4-FFF2-40B4-BE49-F238E27FC236}">
                    <a16:creationId xmlns:a16="http://schemas.microsoft.com/office/drawing/2014/main" id="{B2487523-90D2-4590-9989-EEC1E94AA624}"/>
                  </a:ext>
                </a:extLst>
              </p:cNvPr>
              <p:cNvSpPr>
                <a:spLocks noGrp="1" noRot="1" noChangeAspect="1" noMove="1" noResize="1" noEditPoints="1" noAdjustHandles="1" noChangeArrowheads="1" noChangeShapeType="1" noTextEdit="1"/>
              </p:cNvSpPr>
              <p:nvPr>
                <p:ph type="title"/>
              </p:nvPr>
            </p:nvSpPr>
            <p:spPr>
              <a:xfrm>
                <a:off x="1097280" y="1423425"/>
                <a:ext cx="10471138" cy="1450757"/>
              </a:xfrm>
              <a:blipFill>
                <a:blip r:embed="rId2"/>
                <a:stretch>
                  <a:fillRect t="-6751"/>
                </a:stretch>
              </a:blipFill>
            </p:spPr>
            <p:txBody>
              <a:bodyPr/>
              <a:lstStyle/>
              <a:p>
                <a:r>
                  <a:rPr lang="es-ES">
                    <a:noFill/>
                  </a:rPr>
                  <a:t> </a:t>
                </a:r>
              </a:p>
            </p:txBody>
          </p:sp>
        </mc:Fallback>
      </mc:AlternateContent>
      <p:sp>
        <p:nvSpPr>
          <p:cNvPr id="3" name="내용 개체 틀 2">
            <a:extLst>
              <a:ext uri="{FF2B5EF4-FFF2-40B4-BE49-F238E27FC236}">
                <a16:creationId xmlns:a16="http://schemas.microsoft.com/office/drawing/2014/main" id="{49D92D62-7D4A-497E-89E8-3011C2DBD8F4}"/>
              </a:ext>
            </a:extLst>
          </p:cNvPr>
          <p:cNvSpPr>
            <a:spLocks noGrp="1"/>
          </p:cNvSpPr>
          <p:nvPr>
            <p:ph idx="1"/>
          </p:nvPr>
        </p:nvSpPr>
        <p:spPr/>
        <p:txBody>
          <a:bodyPr>
            <a:normAutofit fontScale="85000" lnSpcReduction="10000"/>
          </a:bodyPr>
          <a:lstStyle/>
          <a:p>
            <a:pPr lvl="1" latinLnBrk="0"/>
            <a:r>
              <a:rPr lang="es-ES" sz="2800" dirty="0"/>
              <a:t>Factor de aumento del TAC</a:t>
            </a:r>
          </a:p>
          <a:p>
            <a:pPr lvl="1" latinLnBrk="0"/>
            <a:endParaRPr lang="ko-KR" altLang="ko-KR" sz="2800" dirty="0"/>
          </a:p>
          <a:p>
            <a:pPr lvl="2" latinLnBrk="0"/>
            <a:r>
              <a:rPr lang="es-ES" sz="2800" dirty="0"/>
              <a:t>A los nuevos participantes, Senegal y Panamá, se les asigna una cantidad fija de 50 t cada uno, siguiendo el precedente establecido por Namibia. </a:t>
            </a:r>
          </a:p>
          <a:p>
            <a:pPr lvl="2" latinLnBrk="0"/>
            <a:endParaRPr lang="ko-KR" altLang="ko-KR" sz="2800" dirty="0"/>
          </a:p>
          <a:p>
            <a:pPr lvl="2" latinLnBrk="0"/>
            <a:r>
              <a:rPr lang="es-ES" sz="2800" dirty="0"/>
              <a:t>Del aumento total del TAC de 7.833 t, se deducen 100 t para Senegal y Panamá. </a:t>
            </a:r>
          </a:p>
          <a:p>
            <a:pPr lvl="2" latinLnBrk="0"/>
            <a:endParaRPr lang="ko-KR" altLang="ko-KR" sz="2800" dirty="0"/>
          </a:p>
          <a:p>
            <a:pPr lvl="2" latinLnBrk="0"/>
            <a:r>
              <a:rPr lang="es-ES" sz="2800" dirty="0"/>
              <a:t>Por lo tanto, las 7.733 t restantes constituyen el nuevo TAC que se reparte entre las CPC existentes (la cifra está sujeta a cambios en función de la decisión de la Subcomisión sobre la recomendación del MP).</a:t>
            </a:r>
          </a:p>
          <a:p>
            <a:endParaRPr lang="ko-KR" altLang="en-US" dirty="0"/>
          </a:p>
        </p:txBody>
      </p:sp>
    </p:spTree>
    <p:extLst>
      <p:ext uri="{BB962C8B-B14F-4D97-AF65-F5344CB8AC3E}">
        <p14:creationId xmlns:p14="http://schemas.microsoft.com/office/powerpoint/2010/main" val="24423346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제목 1">
                <a:extLst>
                  <a:ext uri="{FF2B5EF4-FFF2-40B4-BE49-F238E27FC236}">
                    <a16:creationId xmlns:a16="http://schemas.microsoft.com/office/drawing/2014/main" id="{3E77B00E-1FEC-4C2B-8701-3A13AF5BA860}"/>
                  </a:ext>
                </a:extLst>
              </p:cNvPr>
              <p:cNvSpPr>
                <a:spLocks noGrp="1"/>
              </p:cNvSpPr>
              <p:nvPr>
                <p:ph type="title"/>
              </p:nvPr>
            </p:nvSpPr>
            <p:spPr>
              <a:xfrm>
                <a:off x="1097280" y="988906"/>
                <a:ext cx="10278192" cy="748454"/>
              </a:xfrm>
            </p:spPr>
            <p:txBody>
              <a:bodyPr>
                <a:normAutofit/>
              </a:bodyPr>
              <a:lstStyle/>
              <a:p>
                <a14:m>
                  <m:oMath xmlns:m="http://schemas.openxmlformats.org/officeDocument/2006/math">
                    <m:r>
                      <a:rPr lang="es-ES" altLang="ko-KR" sz="2400" b="0" i="1" smtClean="0">
                        <a:latin typeface="Cambria Math" panose="02040503050406030204" pitchFamily="18" charset="0"/>
                      </a:rPr>
                      <m:t>𝐴𝑢𝑚𝑒𝑛𝑡</m:t>
                    </m:r>
                    <m:sSub>
                      <m:sSubPr>
                        <m:ctrlPr>
                          <a:rPr lang="ko-KR" altLang="ko-KR" sz="2400" i="1">
                            <a:latin typeface="Cambria Math" panose="02040503050406030204" pitchFamily="18" charset="0"/>
                          </a:rPr>
                        </m:ctrlPr>
                      </m:sSubPr>
                      <m:e>
                        <m:r>
                          <a:rPr lang="es-ES" altLang="ko-KR" sz="2400" b="0" i="1" smtClean="0">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=7733(</m:t>
                    </m:r>
                    <m:r>
                      <a:rPr lang="es-ES" altLang="ko-KR" sz="2400" b="0" i="1" smtClean="0">
                        <a:latin typeface="Cambria Math" panose="02040503050406030204" pitchFamily="18" charset="0"/>
                      </a:rPr>
                      <m:t>𝐴𝑢𝑚𝑒𝑛𝑡𝑜</m:t>
                    </m:r>
                    <m:r>
                      <a:rPr lang="es-ES" altLang="ko-KR" sz="2400" b="0" i="1" smtClean="0">
                        <a:latin typeface="Cambria Math" panose="02040503050406030204" pitchFamily="18" charset="0"/>
                      </a:rPr>
                      <m:t> </m:t>
                    </m:r>
                    <m:r>
                      <a:rPr lang="en-US" altLang="ko-KR" sz="2400" i="1">
                        <a:latin typeface="Cambria Math" panose="02040503050406030204" pitchFamily="18" charset="0"/>
                      </a:rPr>
                      <m:t>𝑇𝐴𝐶</m:t>
                    </m:r>
                    <m:r>
                      <a:rPr lang="en-US" altLang="ko-KR" sz="2400" i="1">
                        <a:latin typeface="Cambria Math" panose="02040503050406030204" pitchFamily="18" charset="0"/>
                      </a:rPr>
                      <m:t>) ∗</m:t>
                    </m:r>
                  </m:oMath>
                </a14:m>
                <a:r>
                  <a:rPr lang="es-ES" sz="2400" dirty="0">
                    <a:latin typeface="+mn-lt"/>
                  </a:rPr>
                  <a:t> [(0,7</a:t>
                </a:r>
                <a14:m>
                  <m:oMath xmlns:m="http://schemas.openxmlformats.org/officeDocument/2006/math">
                    <m:r>
                      <a:rPr lang="en-US" altLang="ko-KR" sz="2400" i="1">
                        <a:latin typeface="Cambria Math" panose="02040503050406030204" pitchFamily="18" charset="0"/>
                      </a:rPr>
                      <m:t>∗</m:t>
                    </m:r>
                  </m:oMath>
                </a14:m>
                <a:r>
                  <a:rPr lang="es-ES" sz="2400" i="1" dirty="0">
                    <a:latin typeface="+mn-lt"/>
                  </a:rPr>
                  <a:t> </a:t>
                </a:r>
                <a14:m>
                  <m:oMath xmlns:m="http://schemas.openxmlformats.org/officeDocument/2006/math">
                    <m:r>
                      <a:rPr lang="es-ES" altLang="ko-KR" sz="2400" b="0" i="1" smtClean="0">
                        <a:latin typeface="Cambria Math" panose="02040503050406030204" pitchFamily="18" charset="0"/>
                      </a:rPr>
                      <m:t>𝑝𝑜𝑟𝑐𝑒𝑛𝑡𝑎𝑗𝑒</m:t>
                    </m:r>
                    <m:r>
                      <a:rPr lang="es-ES" altLang="ko-KR" sz="2400" b="0" i="1" smtClean="0">
                        <a:latin typeface="Cambria Math" panose="02040503050406030204" pitchFamily="18" charset="0"/>
                      </a:rPr>
                      <m:t> </m:t>
                    </m:r>
                    <m:r>
                      <a:rPr lang="es-ES" altLang="ko-KR" sz="2400" b="0" i="1" smtClean="0">
                        <a:latin typeface="Cambria Math" panose="02040503050406030204" pitchFamily="18" charset="0"/>
                      </a:rPr>
                      <m:t>𝑎𝑐𝑡𝑢𝑎</m:t>
                    </m:r>
                    <m:sSub>
                      <m:sSubPr>
                        <m:ctrlPr>
                          <a:rPr lang="ko-KR" altLang="ko-KR" sz="2400" i="1">
                            <a:latin typeface="Cambria Math" panose="02040503050406030204" pitchFamily="18" charset="0"/>
                          </a:rPr>
                        </m:ctrlPr>
                      </m:sSubPr>
                      <m:e>
                        <m:r>
                          <a:rPr lang="es-ES" altLang="ko-KR" sz="2400" b="0" i="1" smtClean="0">
                            <a:latin typeface="Cambria Math" panose="02040503050406030204" pitchFamily="18" charset="0"/>
                          </a:rPr>
                          <m:t>𝑙</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)+(0</m:t>
                    </m:r>
                    <m:r>
                      <a:rPr lang="es-ES" altLang="ko-KR" sz="2400" b="0" i="1" smtClean="0">
                        <a:latin typeface="Cambria Math" panose="02040503050406030204" pitchFamily="18" charset="0"/>
                      </a:rPr>
                      <m:t>,</m:t>
                    </m:r>
                    <m:r>
                      <a:rPr lang="en-US" altLang="ko-KR" sz="2400" i="1">
                        <a:latin typeface="Cambria Math" panose="02040503050406030204" pitchFamily="18" charset="0"/>
                      </a:rPr>
                      <m:t>3∗</m:t>
                    </m:r>
                    <m:r>
                      <a:rPr lang="es-ES" altLang="ko-KR" sz="2400" b="0" i="1" smtClean="0">
                        <a:latin typeface="Cambria Math" panose="02040503050406030204" pitchFamily="18" charset="0"/>
                      </a:rPr>
                      <m:t>𝑝𝑒𝑠</m:t>
                    </m:r>
                    <m:sSub>
                      <m:sSubPr>
                        <m:ctrlPr>
                          <a:rPr lang="ko-KR" altLang="ko-KR" sz="2400" i="1">
                            <a:latin typeface="Cambria Math" panose="02040503050406030204" pitchFamily="18" charset="0"/>
                          </a:rPr>
                        </m:ctrlPr>
                      </m:sSubPr>
                      <m:e>
                        <m:r>
                          <a:rPr lang="es-ES" altLang="ko-KR" sz="2400" b="0" i="1" smtClean="0">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m:t>
                    </m:r>
                  </m:oMath>
                </a14:m>
                <a:endParaRPr lang="es-ES" sz="2400" i="1" dirty="0">
                  <a:latin typeface="+mn-lt"/>
                </a:endParaRPr>
              </a:p>
            </p:txBody>
          </p:sp>
        </mc:Choice>
        <mc:Fallback xmlns="">
          <p:sp>
            <p:nvSpPr>
              <p:cNvPr id="2" name="제목 1">
                <a:extLst>
                  <a:ext uri="{FF2B5EF4-FFF2-40B4-BE49-F238E27FC236}">
                    <a16:creationId xmlns:a16="http://schemas.microsoft.com/office/drawing/2014/main" id="{3E77B00E-1FEC-4C2B-8701-3A13AF5BA860}"/>
                  </a:ext>
                </a:extLst>
              </p:cNvPr>
              <p:cNvSpPr>
                <a:spLocks noGrp="1" noRot="1" noChangeAspect="1" noMove="1" noResize="1" noEditPoints="1" noAdjustHandles="1" noChangeArrowheads="1" noChangeShapeType="1" noTextEdit="1"/>
              </p:cNvSpPr>
              <p:nvPr>
                <p:ph type="title"/>
              </p:nvPr>
            </p:nvSpPr>
            <p:spPr>
              <a:xfrm>
                <a:off x="1097280" y="988906"/>
                <a:ext cx="10278192" cy="748454"/>
              </a:xfrm>
              <a:blipFill>
                <a:blip r:embed="rId2"/>
                <a:stretch>
                  <a:fillRect l="-119" b="-18699"/>
                </a:stretch>
              </a:blipFill>
            </p:spPr>
            <p:txBody>
              <a:bodyPr/>
              <a:lstStyle/>
              <a:p>
                <a:r>
                  <a:rPr lang="es-ES">
                    <a:noFill/>
                  </a:rPr>
                  <a:t> </a:t>
                </a:r>
              </a:p>
            </p:txBody>
          </p:sp>
        </mc:Fallback>
      </mc:AlternateContent>
      <p:sp>
        <p:nvSpPr>
          <p:cNvPr id="3" name="내용 개체 틀 2">
            <a:extLst>
              <a:ext uri="{FF2B5EF4-FFF2-40B4-BE49-F238E27FC236}">
                <a16:creationId xmlns:a16="http://schemas.microsoft.com/office/drawing/2014/main" id="{8857F2BF-86E2-4C29-B541-7E389CE9598C}"/>
              </a:ext>
            </a:extLst>
          </p:cNvPr>
          <p:cNvSpPr>
            <a:spLocks noGrp="1"/>
          </p:cNvSpPr>
          <p:nvPr>
            <p:ph idx="1"/>
          </p:nvPr>
        </p:nvSpPr>
        <p:spPr/>
        <p:txBody>
          <a:bodyPr>
            <a:normAutofit fontScale="92500" lnSpcReduction="10000"/>
          </a:bodyPr>
          <a:lstStyle/>
          <a:p>
            <a:pPr lvl="1" latinLnBrk="0"/>
            <a:r>
              <a:rPr lang="es-ES" sz="2800" dirty="0"/>
              <a:t>Asignación del porcentaje de base (70 %) </a:t>
            </a:r>
          </a:p>
          <a:p>
            <a:pPr lvl="1" latinLnBrk="0"/>
            <a:endParaRPr lang="ko-KR" altLang="ko-KR" sz="2800" dirty="0"/>
          </a:p>
          <a:p>
            <a:pPr lvl="2" latinLnBrk="0"/>
            <a:r>
              <a:rPr lang="es-ES" sz="2800" dirty="0"/>
              <a:t>El setenta por ciento (70 %) del aumento del TAC se asigna a las CPC en función del porcentaje de cuota establecido en la Rec. 22-08;</a:t>
            </a:r>
          </a:p>
          <a:p>
            <a:pPr lvl="2" latinLnBrk="0"/>
            <a:endParaRPr lang="ko-KR" altLang="ko-KR" sz="2800" dirty="0"/>
          </a:p>
          <a:p>
            <a:pPr lvl="2" latinLnBrk="0"/>
            <a:r>
              <a:rPr lang="es-ES" sz="2800" dirty="0"/>
              <a:t>El límite de captura de Namibia (50 t) y la reserva (37 t) son valores fijos y no han variado con respecto al año anterior.</a:t>
            </a:r>
          </a:p>
          <a:p>
            <a:pPr lvl="2" latinLnBrk="0"/>
            <a:endParaRPr lang="ko-KR" altLang="ko-KR" sz="2800" dirty="0"/>
          </a:p>
          <a:p>
            <a:pPr lvl="2" latinLnBrk="0"/>
            <a:r>
              <a:rPr lang="es-ES" sz="2800" dirty="0"/>
              <a:t>Senegal y Panamá quedan excluidos porque han recibido una asignación procedente del aumento del TAC. </a:t>
            </a:r>
          </a:p>
          <a:p>
            <a:endParaRPr lang="ko-KR" altLang="en-US" dirty="0"/>
          </a:p>
        </p:txBody>
      </p:sp>
    </p:spTree>
    <p:extLst>
      <p:ext uri="{BB962C8B-B14F-4D97-AF65-F5344CB8AC3E}">
        <p14:creationId xmlns:p14="http://schemas.microsoft.com/office/powerpoint/2010/main" val="2766298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내용 개체 틀 2">
            <a:extLst>
              <a:ext uri="{FF2B5EF4-FFF2-40B4-BE49-F238E27FC236}">
                <a16:creationId xmlns:a16="http://schemas.microsoft.com/office/drawing/2014/main" id="{293B17BF-172D-46F3-B548-56FF675C19ED}"/>
              </a:ext>
            </a:extLst>
          </p:cNvPr>
          <p:cNvSpPr>
            <a:spLocks noGrp="1"/>
          </p:cNvSpPr>
          <p:nvPr>
            <p:ph idx="1"/>
          </p:nvPr>
        </p:nvSpPr>
        <p:spPr/>
        <p:txBody>
          <a:bodyPr/>
          <a:lstStyle/>
          <a:p>
            <a:pPr lvl="1" latinLnBrk="0"/>
            <a:r>
              <a:rPr lang="es-ES" sz="2800" dirty="0"/>
              <a:t>Asignación ponderada basada en la equidad (30 %)</a:t>
            </a:r>
          </a:p>
          <a:p>
            <a:pPr lvl="1" latinLnBrk="0"/>
            <a:endParaRPr lang="ko-KR" altLang="ko-KR" sz="2800" dirty="0"/>
          </a:p>
          <a:p>
            <a:pPr lvl="2" latinLnBrk="0"/>
            <a:r>
              <a:rPr lang="es-ES" sz="2800" dirty="0"/>
              <a:t>El treinta por ciento (30 %) restante se asigna en función de factores de ponderación que tienen en cuenta consideraciones de equidad, como el nivel de pesca y la condición de Estado costero.</a:t>
            </a:r>
          </a:p>
          <a:p>
            <a:pPr lvl="2" latinLnBrk="0"/>
            <a:endParaRPr lang="en-US" altLang="ko-KR" sz="2800" dirty="0"/>
          </a:p>
          <a:p>
            <a:pPr lvl="2" latinLnBrk="0"/>
            <a:r>
              <a:rPr lang="es-ES" sz="2800" dirty="0"/>
              <a:t> Véase el Anexo 1 para una explicación específica de la fórmula.</a:t>
            </a:r>
          </a:p>
          <a:p>
            <a:endParaRPr lang="ko-KR" altLang="en-US" dirty="0"/>
          </a:p>
        </p:txBody>
      </p:sp>
      <mc:AlternateContent xmlns:mc="http://schemas.openxmlformats.org/markup-compatibility/2006" xmlns:a14="http://schemas.microsoft.com/office/drawing/2010/main">
        <mc:Choice Requires="a14">
          <p:sp>
            <p:nvSpPr>
              <p:cNvPr id="4" name="제목 1">
                <a:extLst>
                  <a:ext uri="{FF2B5EF4-FFF2-40B4-BE49-F238E27FC236}">
                    <a16:creationId xmlns:a16="http://schemas.microsoft.com/office/drawing/2014/main" id="{8B7F97BC-1676-4408-A32E-D944B66027E6}"/>
                  </a:ext>
                </a:extLst>
              </p:cNvPr>
              <p:cNvSpPr txBox="1">
                <a:spLocks/>
              </p:cNvSpPr>
              <p:nvPr/>
            </p:nvSpPr>
            <p:spPr>
              <a:xfrm>
                <a:off x="1097280" y="1384415"/>
                <a:ext cx="10655696" cy="461319"/>
              </a:xfrm>
              <a:prstGeom prst="rect">
                <a:avLst/>
              </a:prstGeom>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br>
                  <a:rPr lang="es-ES" sz="2400" dirty="0">
                    <a:latin typeface="+mn-lt"/>
                  </a:rPr>
                </a:br>
                <a14:m>
                  <m:oMath xmlns:m="http://schemas.openxmlformats.org/officeDocument/2006/math">
                    <m:r>
                      <a:rPr lang="es-ES" altLang="ko-KR" sz="2400" i="1">
                        <a:latin typeface="Cambria Math" panose="02040503050406030204" pitchFamily="18" charset="0"/>
                      </a:rPr>
                      <m:t>𝐴𝑢𝑚𝑒𝑛𝑡</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=7733(</m:t>
                    </m:r>
                    <m:r>
                      <a:rPr lang="es-ES" altLang="ko-KR" sz="2400" i="1">
                        <a:latin typeface="Cambria Math" panose="02040503050406030204" pitchFamily="18" charset="0"/>
                      </a:rPr>
                      <m:t>𝐴𝑢𝑚𝑒𝑛𝑡𝑜</m:t>
                    </m:r>
                    <m:r>
                      <a:rPr lang="es-ES" altLang="ko-KR" sz="2400" i="1">
                        <a:latin typeface="Cambria Math" panose="02040503050406030204" pitchFamily="18" charset="0"/>
                      </a:rPr>
                      <m:t> </m:t>
                    </m:r>
                    <m:r>
                      <a:rPr lang="en-US" altLang="ko-KR" sz="2400" i="1">
                        <a:latin typeface="Cambria Math" panose="02040503050406030204" pitchFamily="18" charset="0"/>
                      </a:rPr>
                      <m:t>𝑇𝐴𝐶</m:t>
                    </m:r>
                    <m:r>
                      <a:rPr lang="en-US" altLang="ko-KR" sz="2400" i="1">
                        <a:latin typeface="Cambria Math" panose="02040503050406030204" pitchFamily="18" charset="0"/>
                      </a:rPr>
                      <m:t>) ∗</m:t>
                    </m:r>
                  </m:oMath>
                </a14:m>
                <a:r>
                  <a:rPr lang="es-ES" sz="2400" dirty="0"/>
                  <a:t> [(0,7</a:t>
                </a:r>
                <a14:m>
                  <m:oMath xmlns:m="http://schemas.openxmlformats.org/officeDocument/2006/math">
                    <m:r>
                      <a:rPr lang="en-US" altLang="ko-KR" sz="2400" i="1">
                        <a:latin typeface="Cambria Math" panose="02040503050406030204" pitchFamily="18" charset="0"/>
                      </a:rPr>
                      <m:t>∗</m:t>
                    </m:r>
                  </m:oMath>
                </a14:m>
                <a:r>
                  <a:rPr lang="es-ES" sz="2400" i="1" dirty="0"/>
                  <a:t> </a:t>
                </a:r>
                <a14:m>
                  <m:oMath xmlns:m="http://schemas.openxmlformats.org/officeDocument/2006/math">
                    <m:r>
                      <a:rPr lang="es-ES" altLang="ko-KR" sz="2400" i="1">
                        <a:latin typeface="Cambria Math" panose="02040503050406030204" pitchFamily="18" charset="0"/>
                      </a:rPr>
                      <m:t>𝑝𝑜𝑟𝑐𝑒𝑛𝑡𝑎𝑗𝑒</m:t>
                    </m:r>
                    <m:r>
                      <a:rPr lang="es-ES" altLang="ko-KR" sz="2400" i="1">
                        <a:latin typeface="Cambria Math" panose="02040503050406030204" pitchFamily="18" charset="0"/>
                      </a:rPr>
                      <m:t> </m:t>
                    </m:r>
                    <m:r>
                      <a:rPr lang="es-ES" altLang="ko-KR" sz="2400" i="1">
                        <a:latin typeface="Cambria Math" panose="02040503050406030204" pitchFamily="18" charset="0"/>
                      </a:rPr>
                      <m:t>𝑎𝑐𝑡𝑢𝑎</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𝑙</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)+(0</m:t>
                    </m:r>
                    <m:r>
                      <a:rPr lang="es-ES" altLang="ko-KR" sz="2400" i="1">
                        <a:latin typeface="Cambria Math" panose="02040503050406030204" pitchFamily="18" charset="0"/>
                      </a:rPr>
                      <m:t>,</m:t>
                    </m:r>
                    <m:r>
                      <a:rPr lang="en-US" altLang="ko-KR" sz="2400" i="1">
                        <a:latin typeface="Cambria Math" panose="02040503050406030204" pitchFamily="18" charset="0"/>
                      </a:rPr>
                      <m:t>3∗</m:t>
                    </m:r>
                    <m:r>
                      <a:rPr lang="es-ES" altLang="ko-KR" sz="2400" i="1">
                        <a:latin typeface="Cambria Math" panose="02040503050406030204" pitchFamily="18" charset="0"/>
                      </a:rPr>
                      <m:t>𝑝𝑒𝑠</m:t>
                    </m:r>
                    <m:sSub>
                      <m:sSubPr>
                        <m:ctrlPr>
                          <a:rPr lang="ko-KR" altLang="ko-KR" sz="2400" i="1">
                            <a:latin typeface="Cambria Math" panose="02040503050406030204" pitchFamily="18" charset="0"/>
                          </a:rPr>
                        </m:ctrlPr>
                      </m:sSubPr>
                      <m:e>
                        <m:r>
                          <a:rPr lang="es-ES" altLang="ko-KR" sz="2400" i="1">
                            <a:latin typeface="Cambria Math" panose="02040503050406030204" pitchFamily="18" charset="0"/>
                          </a:rPr>
                          <m:t>𝑜</m:t>
                        </m:r>
                      </m:e>
                      <m:sub>
                        <m:r>
                          <a:rPr lang="en-US" altLang="ko-KR" sz="2400" i="1">
                            <a:latin typeface="Cambria Math" panose="02040503050406030204" pitchFamily="18" charset="0"/>
                          </a:rPr>
                          <m:t>𝑖</m:t>
                        </m:r>
                      </m:sub>
                    </m:sSub>
                    <m:r>
                      <a:rPr lang="en-US" altLang="ko-KR" sz="2400" i="1">
                        <a:latin typeface="Cambria Math" panose="02040503050406030204" pitchFamily="18" charset="0"/>
                      </a:rPr>
                      <m:t>)]</m:t>
                    </m:r>
                  </m:oMath>
                </a14:m>
                <a:br>
                  <a:rPr lang="es-ES" sz="2400" dirty="0">
                    <a:latin typeface="+mn-lt"/>
                  </a:rPr>
                </a:br>
                <a:r>
                  <a:rPr lang="es-ES" sz="2400" dirty="0">
                    <a:latin typeface="+mn-lt"/>
                  </a:rPr>
                  <a:t> </a:t>
                </a:r>
                <a:br>
                  <a:rPr lang="es-ES" sz="2400" dirty="0">
                    <a:latin typeface="+mn-lt"/>
                  </a:rPr>
                </a:br>
                <a:endParaRPr lang="es-ES" sz="2400" dirty="0">
                  <a:latin typeface="+mn-lt"/>
                </a:endParaRPr>
              </a:p>
            </p:txBody>
          </p:sp>
        </mc:Choice>
        <mc:Fallback xmlns="">
          <p:sp>
            <p:nvSpPr>
              <p:cNvPr id="4" name="제목 1">
                <a:extLst>
                  <a:ext uri="{FF2B5EF4-FFF2-40B4-BE49-F238E27FC236}">
                    <a16:creationId xmlns:a16="http://schemas.microsoft.com/office/drawing/2014/main" id="{8B7F97BC-1676-4408-A32E-D944B66027E6}"/>
                  </a:ext>
                </a:extLst>
              </p:cNvPr>
              <p:cNvSpPr txBox="1">
                <a:spLocks noRot="1" noChangeAspect="1" noMove="1" noResize="1" noEditPoints="1" noAdjustHandles="1" noChangeArrowheads="1" noChangeShapeType="1" noTextEdit="1"/>
              </p:cNvSpPr>
              <p:nvPr/>
            </p:nvSpPr>
            <p:spPr>
              <a:xfrm>
                <a:off x="1097280" y="1384415"/>
                <a:ext cx="10655696" cy="461319"/>
              </a:xfrm>
              <a:prstGeom prst="rect">
                <a:avLst/>
              </a:prstGeom>
              <a:blipFill>
                <a:blip r:embed="rId2"/>
                <a:stretch>
                  <a:fillRect l="-114" t="-50000" r="-286"/>
                </a:stretch>
              </a:blipFill>
            </p:spPr>
            <p:txBody>
              <a:bodyPr/>
              <a:lstStyle/>
              <a:p>
                <a:r>
                  <a:rPr lang="es-ES">
                    <a:noFill/>
                  </a:rPr>
                  <a:t> </a:t>
                </a:r>
              </a:p>
            </p:txBody>
          </p:sp>
        </mc:Fallback>
      </mc:AlternateContent>
    </p:spTree>
    <p:extLst>
      <p:ext uri="{BB962C8B-B14F-4D97-AF65-F5344CB8AC3E}">
        <p14:creationId xmlns:p14="http://schemas.microsoft.com/office/powerpoint/2010/main" val="6906235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내용 개체 틀 3">
            <a:extLst>
              <a:ext uri="{FF2B5EF4-FFF2-40B4-BE49-F238E27FC236}">
                <a16:creationId xmlns:a16="http://schemas.microsoft.com/office/drawing/2014/main" id="{D0326978-CE8C-43F0-8F72-8964641863FD}"/>
              </a:ext>
            </a:extLst>
          </p:cNvPr>
          <p:cNvGraphicFramePr>
            <a:graphicFrameLocks noGrp="1"/>
          </p:cNvGraphicFramePr>
          <p:nvPr>
            <p:ph idx="1"/>
            <p:extLst>
              <p:ext uri="{D42A27DB-BD31-4B8C-83A1-F6EECF244321}">
                <p14:modId xmlns:p14="http://schemas.microsoft.com/office/powerpoint/2010/main" val="1038944263"/>
              </p:ext>
            </p:extLst>
          </p:nvPr>
        </p:nvGraphicFramePr>
        <p:xfrm>
          <a:off x="985035" y="65902"/>
          <a:ext cx="10221930" cy="6246350"/>
        </p:xfrm>
        <a:graphic>
          <a:graphicData uri="http://schemas.openxmlformats.org/drawingml/2006/table">
            <a:tbl>
              <a:tblPr firstRow="1" firstCol="1" bandRow="1">
                <a:tableStyleId>{16D9F66E-5EB9-4882-86FB-DCBF35E3C3E4}</a:tableStyleId>
              </a:tblPr>
              <a:tblGrid>
                <a:gridCol w="2670594">
                  <a:extLst>
                    <a:ext uri="{9D8B030D-6E8A-4147-A177-3AD203B41FA5}">
                      <a16:colId xmlns:a16="http://schemas.microsoft.com/office/drawing/2014/main" val="101325688"/>
                    </a:ext>
                  </a:extLst>
                </a:gridCol>
                <a:gridCol w="2787477">
                  <a:extLst>
                    <a:ext uri="{9D8B030D-6E8A-4147-A177-3AD203B41FA5}">
                      <a16:colId xmlns:a16="http://schemas.microsoft.com/office/drawing/2014/main" val="1696630644"/>
                    </a:ext>
                  </a:extLst>
                </a:gridCol>
                <a:gridCol w="2787477">
                  <a:extLst>
                    <a:ext uri="{9D8B030D-6E8A-4147-A177-3AD203B41FA5}">
                      <a16:colId xmlns:a16="http://schemas.microsoft.com/office/drawing/2014/main" val="3795521753"/>
                    </a:ext>
                  </a:extLst>
                </a:gridCol>
                <a:gridCol w="1976382">
                  <a:extLst>
                    <a:ext uri="{9D8B030D-6E8A-4147-A177-3AD203B41FA5}">
                      <a16:colId xmlns:a16="http://schemas.microsoft.com/office/drawing/2014/main" val="4161434491"/>
                    </a:ext>
                  </a:extLst>
                </a:gridCol>
              </a:tblGrid>
              <a:tr h="249854">
                <a:tc rowSpan="2">
                  <a:txBody>
                    <a:bodyPr/>
                    <a:lstStyle/>
                    <a:p>
                      <a:pPr algn="ctr">
                        <a:spcAft>
                          <a:spcPts val="0"/>
                        </a:spcAft>
                      </a:pPr>
                      <a:r>
                        <a:rPr lang="es-ES" sz="1600" dirty="0">
                          <a:effectLst/>
                        </a:rPr>
                        <a:t>CPC</a:t>
                      </a:r>
                    </a:p>
                  </a:txBody>
                  <a:tcPr marL="58480" marR="58480" marT="0" marB="0" anchor="ctr"/>
                </a:tc>
                <a:tc gridSpan="3">
                  <a:txBody>
                    <a:bodyPr/>
                    <a:lstStyle/>
                    <a:p>
                      <a:pPr algn="ctr">
                        <a:spcAft>
                          <a:spcPts val="0"/>
                        </a:spcAft>
                      </a:pPr>
                      <a:r>
                        <a:rPr lang="es-ES" sz="1600" dirty="0">
                          <a:effectLst/>
                        </a:rPr>
                        <a:t>TAC 48.403t</a:t>
                      </a:r>
                    </a:p>
                  </a:txBody>
                  <a:tcPr marL="58480" marR="58480" marT="0" marB="0" anchor="ctr"/>
                </a:tc>
                <a:tc hMerge="1">
                  <a:txBody>
                    <a:bodyPr/>
                    <a:lstStyle/>
                    <a:p>
                      <a:pPr algn="l" rtl="0" latinLnBrk="1"/>
                      <a:endParaRPr lang="ko-KR" altLang="en-US"/>
                    </a:p>
                  </a:txBody>
                  <a:tcPr/>
                </a:tc>
                <a:tc hMerge="1">
                  <a:txBody>
                    <a:bodyPr/>
                    <a:lstStyle/>
                    <a:p>
                      <a:pPr algn="l" rtl="0" latinLnBrk="1"/>
                      <a:endParaRPr lang="ko-KR" altLang="en-US"/>
                    </a:p>
                  </a:txBody>
                  <a:tcPr/>
                </a:tc>
                <a:extLst>
                  <a:ext uri="{0D108BD9-81ED-4DB2-BD59-A6C34878D82A}">
                    <a16:rowId xmlns:a16="http://schemas.microsoft.com/office/drawing/2014/main" val="3556167288"/>
                  </a:ext>
                </a:extLst>
              </a:tr>
              <a:tr h="249854">
                <a:tc vMerge="1">
                  <a:txBody>
                    <a:bodyPr/>
                    <a:lstStyle/>
                    <a:p>
                      <a:pPr algn="l" rtl="0" latinLnBrk="1"/>
                      <a:endParaRPr lang="ko-KR" altLang="en-US"/>
                    </a:p>
                  </a:txBody>
                  <a:tcPr/>
                </a:tc>
                <a:tc>
                  <a:txBody>
                    <a:bodyPr/>
                    <a:lstStyle/>
                    <a:p>
                      <a:pPr algn="ctr">
                        <a:spcAft>
                          <a:spcPts val="0"/>
                        </a:spcAft>
                      </a:pPr>
                      <a:r>
                        <a:rPr lang="es-ES" sz="1600" dirty="0">
                          <a:effectLst/>
                        </a:rPr>
                        <a:t>2022-2025 (t)</a:t>
                      </a:r>
                    </a:p>
                  </a:txBody>
                  <a:tcPr marL="58480" marR="58480" marT="0" marB="0" anchor="ctr"/>
                </a:tc>
                <a:tc>
                  <a:txBody>
                    <a:bodyPr/>
                    <a:lstStyle/>
                    <a:p>
                      <a:pPr algn="ctr">
                        <a:spcAft>
                          <a:spcPts val="0"/>
                        </a:spcAft>
                      </a:pPr>
                      <a:r>
                        <a:rPr lang="es-ES" sz="1600" dirty="0">
                          <a:effectLst/>
                        </a:rPr>
                        <a:t>2026-2028 (t)</a:t>
                      </a:r>
                    </a:p>
                  </a:txBody>
                  <a:tcPr marL="58480" marR="58480" marT="0" marB="0" anchor="ctr"/>
                </a:tc>
                <a:tc>
                  <a:txBody>
                    <a:bodyPr/>
                    <a:lstStyle/>
                    <a:p>
                      <a:pPr algn="ctr">
                        <a:spcAft>
                          <a:spcPts val="0"/>
                        </a:spcAft>
                      </a:pPr>
                      <a:r>
                        <a:rPr lang="es-ES" sz="1600" dirty="0">
                          <a:effectLst/>
                        </a:rPr>
                        <a:t>Porcentaje (%)</a:t>
                      </a:r>
                    </a:p>
                  </a:txBody>
                  <a:tcPr marL="58480" marR="58480" marT="0" marB="0" anchor="ctr"/>
                </a:tc>
                <a:extLst>
                  <a:ext uri="{0D108BD9-81ED-4DB2-BD59-A6C34878D82A}">
                    <a16:rowId xmlns:a16="http://schemas.microsoft.com/office/drawing/2014/main" val="1043065355"/>
                  </a:ext>
                </a:extLst>
              </a:tr>
              <a:tr h="249854">
                <a:tc>
                  <a:txBody>
                    <a:bodyPr/>
                    <a:lstStyle/>
                    <a:p>
                      <a:pPr algn="ctr">
                        <a:spcAft>
                          <a:spcPts val="0"/>
                        </a:spcAft>
                      </a:pPr>
                      <a:r>
                        <a:rPr lang="es-ES" sz="1600" dirty="0">
                          <a:effectLst/>
                        </a:rPr>
                        <a:t>UE</a:t>
                      </a:r>
                    </a:p>
                  </a:txBody>
                  <a:tcPr marL="58480" marR="58480" marT="0" marB="0" anchor="ctr"/>
                </a:tc>
                <a:tc>
                  <a:txBody>
                    <a:bodyPr/>
                    <a:lstStyle/>
                    <a:p>
                      <a:pPr algn="ctr">
                        <a:spcAft>
                          <a:spcPts val="0"/>
                        </a:spcAft>
                      </a:pPr>
                      <a:r>
                        <a:rPr lang="es-ES" sz="1600" dirty="0">
                          <a:effectLst/>
                        </a:rPr>
                        <a:t>21503</a:t>
                      </a:r>
                    </a:p>
                  </a:txBody>
                  <a:tcPr marL="58480" marR="58480" marT="0" marB="0" anchor="ctr"/>
                </a:tc>
                <a:tc>
                  <a:txBody>
                    <a:bodyPr/>
                    <a:lstStyle/>
                    <a:p>
                      <a:pPr algn="ctr">
                        <a:spcAft>
                          <a:spcPts val="0"/>
                        </a:spcAft>
                      </a:pPr>
                      <a:r>
                        <a:rPr lang="es-ES" sz="1600" dirty="0">
                          <a:effectLst/>
                        </a:rPr>
                        <a:t>24457</a:t>
                      </a:r>
                    </a:p>
                  </a:txBody>
                  <a:tcPr marL="58480" marR="58480" marT="0" marB="0" anchor="ctr"/>
                </a:tc>
                <a:tc>
                  <a:txBody>
                    <a:bodyPr/>
                    <a:lstStyle/>
                    <a:p>
                      <a:pPr algn="ctr">
                        <a:spcAft>
                          <a:spcPts val="0"/>
                        </a:spcAft>
                      </a:pPr>
                      <a:r>
                        <a:rPr lang="es-ES" sz="1600" dirty="0">
                          <a:effectLst/>
                        </a:rPr>
                        <a:t>50,568</a:t>
                      </a:r>
                    </a:p>
                  </a:txBody>
                  <a:tcPr marL="58480" marR="58480" marT="0" marB="0" anchor="ctr"/>
                </a:tc>
                <a:extLst>
                  <a:ext uri="{0D108BD9-81ED-4DB2-BD59-A6C34878D82A}">
                    <a16:rowId xmlns:a16="http://schemas.microsoft.com/office/drawing/2014/main" val="1755297961"/>
                  </a:ext>
                </a:extLst>
              </a:tr>
              <a:tr h="249854">
                <a:tc>
                  <a:txBody>
                    <a:bodyPr/>
                    <a:lstStyle/>
                    <a:p>
                      <a:pPr algn="ctr">
                        <a:spcAft>
                          <a:spcPts val="0"/>
                        </a:spcAft>
                      </a:pPr>
                      <a:r>
                        <a:rPr lang="es-ES" sz="1600" dirty="0">
                          <a:effectLst/>
                        </a:rPr>
                        <a:t>Marruecos</a:t>
                      </a:r>
                    </a:p>
                  </a:txBody>
                  <a:tcPr marL="58480" marR="58480" marT="0" marB="0" anchor="ctr"/>
                </a:tc>
                <a:tc>
                  <a:txBody>
                    <a:bodyPr/>
                    <a:lstStyle/>
                    <a:p>
                      <a:pPr algn="ctr">
                        <a:spcAft>
                          <a:spcPts val="0"/>
                        </a:spcAft>
                      </a:pPr>
                      <a:r>
                        <a:rPr lang="es-ES" sz="1600" dirty="0">
                          <a:effectLst/>
                        </a:rPr>
                        <a:t>3700</a:t>
                      </a:r>
                    </a:p>
                  </a:txBody>
                  <a:tcPr marL="58480" marR="58480" marT="0" marB="0" anchor="ctr"/>
                </a:tc>
                <a:tc>
                  <a:txBody>
                    <a:bodyPr/>
                    <a:lstStyle/>
                    <a:p>
                      <a:pPr algn="ctr">
                        <a:spcAft>
                          <a:spcPts val="0"/>
                        </a:spcAft>
                      </a:pPr>
                      <a:r>
                        <a:rPr lang="es-ES" sz="1600" dirty="0">
                          <a:effectLst/>
                        </a:rPr>
                        <a:t>4273</a:t>
                      </a:r>
                    </a:p>
                  </a:txBody>
                  <a:tcPr marL="58480" marR="58480" marT="0" marB="0" anchor="ctr"/>
                </a:tc>
                <a:tc>
                  <a:txBody>
                    <a:bodyPr/>
                    <a:lstStyle/>
                    <a:p>
                      <a:pPr algn="ctr">
                        <a:spcAft>
                          <a:spcPts val="0"/>
                        </a:spcAft>
                      </a:pPr>
                      <a:r>
                        <a:rPr lang="es-ES" sz="1600" dirty="0">
                          <a:effectLst/>
                        </a:rPr>
                        <a:t>8,835</a:t>
                      </a:r>
                    </a:p>
                  </a:txBody>
                  <a:tcPr marL="58480" marR="58480" marT="0" marB="0" anchor="ctr"/>
                </a:tc>
                <a:extLst>
                  <a:ext uri="{0D108BD9-81ED-4DB2-BD59-A6C34878D82A}">
                    <a16:rowId xmlns:a16="http://schemas.microsoft.com/office/drawing/2014/main" val="3254697005"/>
                  </a:ext>
                </a:extLst>
              </a:tr>
              <a:tr h="249854">
                <a:tc>
                  <a:txBody>
                    <a:bodyPr/>
                    <a:lstStyle/>
                    <a:p>
                      <a:pPr algn="ctr">
                        <a:spcAft>
                          <a:spcPts val="0"/>
                        </a:spcAft>
                      </a:pPr>
                      <a:r>
                        <a:rPr lang="es-ES" sz="1600" dirty="0">
                          <a:effectLst/>
                        </a:rPr>
                        <a:t>Japón</a:t>
                      </a:r>
                    </a:p>
                  </a:txBody>
                  <a:tcPr marL="58480" marR="58480" marT="0" marB="0" anchor="ctr"/>
                </a:tc>
                <a:tc>
                  <a:txBody>
                    <a:bodyPr/>
                    <a:lstStyle/>
                    <a:p>
                      <a:pPr algn="ctr">
                        <a:spcAft>
                          <a:spcPts val="0"/>
                        </a:spcAft>
                      </a:pPr>
                      <a:r>
                        <a:rPr lang="es-ES" sz="1600" dirty="0">
                          <a:effectLst/>
                        </a:rPr>
                        <a:t>3114</a:t>
                      </a:r>
                    </a:p>
                  </a:txBody>
                  <a:tcPr marL="58480" marR="58480" marT="0" marB="0" anchor="ctr"/>
                </a:tc>
                <a:tc>
                  <a:txBody>
                    <a:bodyPr/>
                    <a:lstStyle/>
                    <a:p>
                      <a:pPr algn="ctr">
                        <a:spcAft>
                          <a:spcPts val="0"/>
                        </a:spcAft>
                      </a:pPr>
                      <a:r>
                        <a:rPr lang="es-ES" sz="1600" dirty="0">
                          <a:effectLst/>
                        </a:rPr>
                        <a:t>3580</a:t>
                      </a:r>
                    </a:p>
                  </a:txBody>
                  <a:tcPr marL="58480" marR="58480" marT="0" marB="0" anchor="ctr"/>
                </a:tc>
                <a:tc>
                  <a:txBody>
                    <a:bodyPr/>
                    <a:lstStyle/>
                    <a:p>
                      <a:pPr algn="ctr">
                        <a:spcAft>
                          <a:spcPts val="0"/>
                        </a:spcAft>
                      </a:pPr>
                      <a:r>
                        <a:rPr lang="es-ES" sz="1600" dirty="0">
                          <a:effectLst/>
                        </a:rPr>
                        <a:t>7,402</a:t>
                      </a:r>
                    </a:p>
                  </a:txBody>
                  <a:tcPr marL="58480" marR="58480" marT="0" marB="0" anchor="ctr"/>
                </a:tc>
                <a:extLst>
                  <a:ext uri="{0D108BD9-81ED-4DB2-BD59-A6C34878D82A}">
                    <a16:rowId xmlns:a16="http://schemas.microsoft.com/office/drawing/2014/main" val="4271349891"/>
                  </a:ext>
                </a:extLst>
              </a:tr>
              <a:tr h="249854">
                <a:tc>
                  <a:txBody>
                    <a:bodyPr/>
                    <a:lstStyle/>
                    <a:p>
                      <a:pPr algn="ctr">
                        <a:spcAft>
                          <a:spcPts val="0"/>
                        </a:spcAft>
                      </a:pPr>
                      <a:r>
                        <a:rPr lang="es-ES" sz="1600" dirty="0">
                          <a:effectLst/>
                        </a:rPr>
                        <a:t>Túnez</a:t>
                      </a:r>
                    </a:p>
                  </a:txBody>
                  <a:tcPr marL="58480" marR="58480" marT="0" marB="0" anchor="ctr"/>
                </a:tc>
                <a:tc>
                  <a:txBody>
                    <a:bodyPr/>
                    <a:lstStyle/>
                    <a:p>
                      <a:pPr algn="ctr">
                        <a:spcAft>
                          <a:spcPts val="0"/>
                        </a:spcAft>
                      </a:pPr>
                      <a:r>
                        <a:rPr lang="es-ES" sz="1600" dirty="0">
                          <a:effectLst/>
                        </a:rPr>
                        <a:t>3000</a:t>
                      </a:r>
                    </a:p>
                  </a:txBody>
                  <a:tcPr marL="58480" marR="58480" marT="0" marB="0" anchor="ctr"/>
                </a:tc>
                <a:tc>
                  <a:txBody>
                    <a:bodyPr/>
                    <a:lstStyle/>
                    <a:p>
                      <a:pPr algn="ctr">
                        <a:spcAft>
                          <a:spcPts val="0"/>
                        </a:spcAft>
                      </a:pPr>
                      <a:r>
                        <a:rPr lang="es-ES" sz="1600" dirty="0">
                          <a:effectLst/>
                        </a:rPr>
                        <a:t>3480</a:t>
                      </a:r>
                    </a:p>
                  </a:txBody>
                  <a:tcPr marL="58480" marR="58480" marT="0" marB="0" anchor="ctr"/>
                </a:tc>
                <a:tc>
                  <a:txBody>
                    <a:bodyPr/>
                    <a:lstStyle/>
                    <a:p>
                      <a:pPr algn="ctr">
                        <a:spcAft>
                          <a:spcPts val="0"/>
                        </a:spcAft>
                      </a:pPr>
                      <a:r>
                        <a:rPr lang="es-ES" sz="1600" dirty="0">
                          <a:effectLst/>
                        </a:rPr>
                        <a:t>7,195</a:t>
                      </a:r>
                    </a:p>
                  </a:txBody>
                  <a:tcPr marL="58480" marR="58480" marT="0" marB="0" anchor="ctr"/>
                </a:tc>
                <a:extLst>
                  <a:ext uri="{0D108BD9-81ED-4DB2-BD59-A6C34878D82A}">
                    <a16:rowId xmlns:a16="http://schemas.microsoft.com/office/drawing/2014/main" val="1208762648"/>
                  </a:ext>
                </a:extLst>
              </a:tr>
              <a:tr h="249854">
                <a:tc>
                  <a:txBody>
                    <a:bodyPr/>
                    <a:lstStyle/>
                    <a:p>
                      <a:pPr algn="ctr">
                        <a:spcAft>
                          <a:spcPts val="0"/>
                        </a:spcAft>
                      </a:pPr>
                      <a:r>
                        <a:rPr lang="es-ES" sz="1600" dirty="0">
                          <a:effectLst/>
                        </a:rPr>
                        <a:t>Türkiye</a:t>
                      </a:r>
                    </a:p>
                  </a:txBody>
                  <a:tcPr marL="58480" marR="58480" marT="0" marB="0" anchor="ctr"/>
                </a:tc>
                <a:tc>
                  <a:txBody>
                    <a:bodyPr/>
                    <a:lstStyle/>
                    <a:p>
                      <a:pPr algn="ctr">
                        <a:spcAft>
                          <a:spcPts val="0"/>
                        </a:spcAft>
                      </a:pPr>
                      <a:r>
                        <a:rPr lang="es-ES" sz="1600" dirty="0">
                          <a:effectLst/>
                        </a:rPr>
                        <a:t>2600</a:t>
                      </a:r>
                    </a:p>
                  </a:txBody>
                  <a:tcPr marL="58480" marR="58480" marT="0" marB="0" anchor="ctr"/>
                </a:tc>
                <a:tc>
                  <a:txBody>
                    <a:bodyPr/>
                    <a:lstStyle/>
                    <a:p>
                      <a:pPr algn="ctr">
                        <a:spcAft>
                          <a:spcPts val="0"/>
                        </a:spcAft>
                      </a:pPr>
                      <a:r>
                        <a:rPr lang="es-ES" sz="1600" dirty="0">
                          <a:effectLst/>
                        </a:rPr>
                        <a:t>3026</a:t>
                      </a:r>
                    </a:p>
                  </a:txBody>
                  <a:tcPr marL="58480" marR="58480" marT="0" marB="0" anchor="ctr"/>
                </a:tc>
                <a:tc>
                  <a:txBody>
                    <a:bodyPr/>
                    <a:lstStyle/>
                    <a:p>
                      <a:pPr algn="ctr">
                        <a:spcAft>
                          <a:spcPts val="0"/>
                        </a:spcAft>
                      </a:pPr>
                      <a:r>
                        <a:rPr lang="es-ES" sz="1600" dirty="0">
                          <a:effectLst/>
                        </a:rPr>
                        <a:t>6,257</a:t>
                      </a:r>
                    </a:p>
                  </a:txBody>
                  <a:tcPr marL="58480" marR="58480" marT="0" marB="0" anchor="ctr"/>
                </a:tc>
                <a:extLst>
                  <a:ext uri="{0D108BD9-81ED-4DB2-BD59-A6C34878D82A}">
                    <a16:rowId xmlns:a16="http://schemas.microsoft.com/office/drawing/2014/main" val="2865712813"/>
                  </a:ext>
                </a:extLst>
              </a:tr>
              <a:tr h="249854">
                <a:tc>
                  <a:txBody>
                    <a:bodyPr/>
                    <a:lstStyle/>
                    <a:p>
                      <a:pPr algn="ctr">
                        <a:spcAft>
                          <a:spcPts val="0"/>
                        </a:spcAft>
                      </a:pPr>
                      <a:r>
                        <a:rPr lang="es-ES" sz="1600" dirty="0">
                          <a:effectLst/>
                        </a:rPr>
                        <a:t>Libia</a:t>
                      </a:r>
                    </a:p>
                  </a:txBody>
                  <a:tcPr marL="58480" marR="58480" marT="0" marB="0" anchor="ctr"/>
                </a:tc>
                <a:tc>
                  <a:txBody>
                    <a:bodyPr/>
                    <a:lstStyle/>
                    <a:p>
                      <a:pPr algn="ctr">
                        <a:spcAft>
                          <a:spcPts val="0"/>
                        </a:spcAft>
                      </a:pPr>
                      <a:r>
                        <a:rPr lang="es-ES" sz="1600" dirty="0">
                          <a:effectLst/>
                        </a:rPr>
                        <a:t>2548</a:t>
                      </a:r>
                    </a:p>
                  </a:txBody>
                  <a:tcPr marL="58480" marR="58480" marT="0" marB="0" anchor="ctr"/>
                </a:tc>
                <a:tc>
                  <a:txBody>
                    <a:bodyPr/>
                    <a:lstStyle/>
                    <a:p>
                      <a:pPr algn="ctr">
                        <a:spcAft>
                          <a:spcPts val="0"/>
                        </a:spcAft>
                      </a:pPr>
                      <a:r>
                        <a:rPr lang="es-ES" sz="1600" dirty="0">
                          <a:effectLst/>
                        </a:rPr>
                        <a:t>2967</a:t>
                      </a:r>
                    </a:p>
                  </a:txBody>
                  <a:tcPr marL="58480" marR="58480" marT="0" marB="0" anchor="ctr"/>
                </a:tc>
                <a:tc>
                  <a:txBody>
                    <a:bodyPr/>
                    <a:lstStyle/>
                    <a:p>
                      <a:pPr algn="ctr">
                        <a:spcAft>
                          <a:spcPts val="0"/>
                        </a:spcAft>
                      </a:pPr>
                      <a:r>
                        <a:rPr lang="es-ES" sz="1600" dirty="0">
                          <a:effectLst/>
                        </a:rPr>
                        <a:t>6,135</a:t>
                      </a:r>
                    </a:p>
                  </a:txBody>
                  <a:tcPr marL="58480" marR="58480" marT="0" marB="0" anchor="ctr"/>
                </a:tc>
                <a:extLst>
                  <a:ext uri="{0D108BD9-81ED-4DB2-BD59-A6C34878D82A}">
                    <a16:rowId xmlns:a16="http://schemas.microsoft.com/office/drawing/2014/main" val="1619109514"/>
                  </a:ext>
                </a:extLst>
              </a:tr>
              <a:tr h="249854">
                <a:tc>
                  <a:txBody>
                    <a:bodyPr/>
                    <a:lstStyle/>
                    <a:p>
                      <a:pPr algn="ctr">
                        <a:spcAft>
                          <a:spcPts val="0"/>
                        </a:spcAft>
                      </a:pPr>
                      <a:r>
                        <a:rPr lang="es-ES" sz="1600" dirty="0">
                          <a:effectLst/>
                        </a:rPr>
                        <a:t>Argelia</a:t>
                      </a:r>
                    </a:p>
                  </a:txBody>
                  <a:tcPr marL="58480" marR="58480" marT="0" marB="0" anchor="ctr"/>
                </a:tc>
                <a:tc>
                  <a:txBody>
                    <a:bodyPr/>
                    <a:lstStyle/>
                    <a:p>
                      <a:pPr algn="ctr">
                        <a:spcAft>
                          <a:spcPts val="0"/>
                        </a:spcAft>
                      </a:pPr>
                      <a:r>
                        <a:rPr lang="es-ES" sz="1600" dirty="0">
                          <a:effectLst/>
                        </a:rPr>
                        <a:t>2023</a:t>
                      </a:r>
                    </a:p>
                  </a:txBody>
                  <a:tcPr marL="58480" marR="58480" marT="0" marB="0" anchor="ctr"/>
                </a:tc>
                <a:tc>
                  <a:txBody>
                    <a:bodyPr/>
                    <a:lstStyle/>
                    <a:p>
                      <a:pPr algn="ctr">
                        <a:spcAft>
                          <a:spcPts val="0"/>
                        </a:spcAft>
                      </a:pPr>
                      <a:r>
                        <a:rPr lang="es-ES" sz="1600" dirty="0">
                          <a:effectLst/>
                        </a:rPr>
                        <a:t>2372</a:t>
                      </a:r>
                    </a:p>
                  </a:txBody>
                  <a:tcPr marL="58480" marR="58480" marT="0" marB="0" anchor="ctr"/>
                </a:tc>
                <a:tc>
                  <a:txBody>
                    <a:bodyPr/>
                    <a:lstStyle/>
                    <a:p>
                      <a:pPr algn="ctr">
                        <a:spcAft>
                          <a:spcPts val="0"/>
                        </a:spcAft>
                      </a:pPr>
                      <a:r>
                        <a:rPr lang="es-ES" sz="1600" dirty="0">
                          <a:effectLst/>
                        </a:rPr>
                        <a:t>4,904</a:t>
                      </a:r>
                    </a:p>
                  </a:txBody>
                  <a:tcPr marL="58480" marR="58480" marT="0" marB="0" anchor="ctr"/>
                </a:tc>
                <a:extLst>
                  <a:ext uri="{0D108BD9-81ED-4DB2-BD59-A6C34878D82A}">
                    <a16:rowId xmlns:a16="http://schemas.microsoft.com/office/drawing/2014/main" val="3919310353"/>
                  </a:ext>
                </a:extLst>
              </a:tr>
              <a:tr h="249854">
                <a:tc>
                  <a:txBody>
                    <a:bodyPr/>
                    <a:lstStyle/>
                    <a:p>
                      <a:pPr algn="ctr">
                        <a:spcAft>
                          <a:spcPts val="0"/>
                        </a:spcAft>
                      </a:pPr>
                      <a:r>
                        <a:rPr lang="es-ES" sz="1600" dirty="0">
                          <a:effectLst/>
                        </a:rPr>
                        <a:t>Subtotal</a:t>
                      </a:r>
                    </a:p>
                  </a:txBody>
                  <a:tcPr marL="58480" marR="58480" marT="0" marB="0" anchor="ctr"/>
                </a:tc>
                <a:tc>
                  <a:txBody>
                    <a:bodyPr/>
                    <a:lstStyle/>
                    <a:p>
                      <a:pPr algn="ctr">
                        <a:spcAft>
                          <a:spcPts val="0"/>
                        </a:spcAft>
                      </a:pPr>
                      <a:r>
                        <a:rPr lang="es-ES" sz="1600" dirty="0">
                          <a:effectLst/>
                        </a:rPr>
                        <a:t>38488</a:t>
                      </a:r>
                    </a:p>
                  </a:txBody>
                  <a:tcPr marL="58480" marR="58480" marT="0" marB="0" anchor="ctr"/>
                </a:tc>
                <a:tc>
                  <a:txBody>
                    <a:bodyPr/>
                    <a:lstStyle/>
                    <a:p>
                      <a:pPr algn="ctr">
                        <a:spcAft>
                          <a:spcPts val="0"/>
                        </a:spcAft>
                      </a:pPr>
                      <a:r>
                        <a:rPr lang="es-ES" sz="1600" dirty="0">
                          <a:effectLst/>
                        </a:rPr>
                        <a:t>44155</a:t>
                      </a:r>
                    </a:p>
                  </a:txBody>
                  <a:tcPr marL="58480" marR="58480" marT="0" marB="0" anchor="ctr"/>
                </a:tc>
                <a:tc>
                  <a:txBody>
                    <a:bodyPr/>
                    <a:lstStyle/>
                    <a:p>
                      <a:pPr algn="ctr">
                        <a:spcAft>
                          <a:spcPts val="0"/>
                        </a:spcAft>
                      </a:pPr>
                      <a:r>
                        <a:rPr lang="es-ES" sz="1600" dirty="0">
                          <a:effectLst/>
                        </a:rPr>
                        <a:t>91,295</a:t>
                      </a:r>
                    </a:p>
                  </a:txBody>
                  <a:tcPr marL="58480" marR="58480" marT="0" marB="0" anchor="ctr"/>
                </a:tc>
                <a:extLst>
                  <a:ext uri="{0D108BD9-81ED-4DB2-BD59-A6C34878D82A}">
                    <a16:rowId xmlns:a16="http://schemas.microsoft.com/office/drawing/2014/main" val="1352885000"/>
                  </a:ext>
                </a:extLst>
              </a:tr>
              <a:tr h="249854">
                <a:tc>
                  <a:txBody>
                    <a:bodyPr/>
                    <a:lstStyle/>
                    <a:p>
                      <a:pPr algn="ctr">
                        <a:spcAft>
                          <a:spcPts val="0"/>
                        </a:spcAft>
                      </a:pPr>
                      <a:r>
                        <a:rPr lang="es-ES" sz="1600" dirty="0">
                          <a:effectLst/>
                        </a:rPr>
                        <a:t>Egipto</a:t>
                      </a:r>
                    </a:p>
                  </a:txBody>
                  <a:tcPr marL="58480" marR="58480" marT="0" marB="0" anchor="ctr"/>
                </a:tc>
                <a:tc>
                  <a:txBody>
                    <a:bodyPr/>
                    <a:lstStyle/>
                    <a:p>
                      <a:pPr algn="ctr">
                        <a:spcAft>
                          <a:spcPts val="0"/>
                        </a:spcAft>
                      </a:pPr>
                      <a:r>
                        <a:rPr lang="es-ES" sz="1600" dirty="0">
                          <a:effectLst/>
                        </a:rPr>
                        <a:t>513</a:t>
                      </a:r>
                    </a:p>
                  </a:txBody>
                  <a:tcPr marL="58480" marR="58480" marT="0" marB="0" anchor="ctr"/>
                </a:tc>
                <a:tc>
                  <a:txBody>
                    <a:bodyPr/>
                    <a:lstStyle/>
                    <a:p>
                      <a:pPr algn="ctr">
                        <a:spcAft>
                          <a:spcPts val="0"/>
                        </a:spcAft>
                      </a:pPr>
                      <a:r>
                        <a:rPr lang="es-ES" sz="1600" dirty="0">
                          <a:effectLst/>
                        </a:rPr>
                        <a:t>791</a:t>
                      </a:r>
                    </a:p>
                  </a:txBody>
                  <a:tcPr marL="58480" marR="58480" marT="0" marB="0" anchor="ctr"/>
                </a:tc>
                <a:tc>
                  <a:txBody>
                    <a:bodyPr/>
                    <a:lstStyle/>
                    <a:p>
                      <a:pPr algn="ctr">
                        <a:spcAft>
                          <a:spcPts val="0"/>
                        </a:spcAft>
                      </a:pPr>
                      <a:r>
                        <a:rPr lang="es-ES" sz="1600" dirty="0">
                          <a:effectLst/>
                        </a:rPr>
                        <a:t>1,635</a:t>
                      </a:r>
                    </a:p>
                  </a:txBody>
                  <a:tcPr marL="58480" marR="58480" marT="0" marB="0" anchor="ctr"/>
                </a:tc>
                <a:extLst>
                  <a:ext uri="{0D108BD9-81ED-4DB2-BD59-A6C34878D82A}">
                    <a16:rowId xmlns:a16="http://schemas.microsoft.com/office/drawing/2014/main" val="1816255588"/>
                  </a:ext>
                </a:extLst>
              </a:tr>
              <a:tr h="249854">
                <a:tc>
                  <a:txBody>
                    <a:bodyPr/>
                    <a:lstStyle/>
                    <a:p>
                      <a:pPr algn="ctr">
                        <a:spcAft>
                          <a:spcPts val="0"/>
                        </a:spcAft>
                      </a:pPr>
                      <a:r>
                        <a:rPr lang="es-ES" sz="1600" dirty="0">
                          <a:effectLst/>
                        </a:rPr>
                        <a:t>Noruega</a:t>
                      </a:r>
                    </a:p>
                  </a:txBody>
                  <a:tcPr marL="58480" marR="58480" marT="0" marB="0" anchor="ctr"/>
                </a:tc>
                <a:tc>
                  <a:txBody>
                    <a:bodyPr/>
                    <a:lstStyle/>
                    <a:p>
                      <a:pPr algn="ctr">
                        <a:spcAft>
                          <a:spcPts val="0"/>
                        </a:spcAft>
                      </a:pPr>
                      <a:r>
                        <a:rPr lang="es-ES" sz="1600" dirty="0">
                          <a:effectLst/>
                        </a:rPr>
                        <a:t>368</a:t>
                      </a:r>
                    </a:p>
                  </a:txBody>
                  <a:tcPr marL="58480" marR="58480" marT="0" marB="0" anchor="ctr"/>
                </a:tc>
                <a:tc>
                  <a:txBody>
                    <a:bodyPr/>
                    <a:lstStyle/>
                    <a:p>
                      <a:pPr algn="ctr">
                        <a:spcAft>
                          <a:spcPts val="0"/>
                        </a:spcAft>
                      </a:pPr>
                      <a:r>
                        <a:rPr lang="es-ES" sz="1600" dirty="0">
                          <a:effectLst/>
                        </a:rPr>
                        <a:t>627</a:t>
                      </a:r>
                    </a:p>
                  </a:txBody>
                  <a:tcPr marL="58480" marR="58480" marT="0" marB="0" anchor="ctr"/>
                </a:tc>
                <a:tc>
                  <a:txBody>
                    <a:bodyPr/>
                    <a:lstStyle/>
                    <a:p>
                      <a:pPr algn="ctr">
                        <a:spcAft>
                          <a:spcPts val="0"/>
                        </a:spcAft>
                      </a:pPr>
                      <a:r>
                        <a:rPr lang="es-ES" sz="1600" dirty="0">
                          <a:effectLst/>
                        </a:rPr>
                        <a:t>1,296</a:t>
                      </a:r>
                    </a:p>
                  </a:txBody>
                  <a:tcPr marL="58480" marR="58480" marT="0" marB="0" anchor="ctr"/>
                </a:tc>
                <a:extLst>
                  <a:ext uri="{0D108BD9-81ED-4DB2-BD59-A6C34878D82A}">
                    <a16:rowId xmlns:a16="http://schemas.microsoft.com/office/drawing/2014/main" val="4280158033"/>
                  </a:ext>
                </a:extLst>
              </a:tr>
              <a:tr h="249854">
                <a:tc>
                  <a:txBody>
                    <a:bodyPr/>
                    <a:lstStyle/>
                    <a:p>
                      <a:pPr algn="ctr">
                        <a:spcAft>
                          <a:spcPts val="0"/>
                        </a:spcAft>
                      </a:pPr>
                      <a:r>
                        <a:rPr lang="es-ES" sz="1600" dirty="0">
                          <a:effectLst/>
                        </a:rPr>
                        <a:t>Albania</a:t>
                      </a:r>
                    </a:p>
                  </a:txBody>
                  <a:tcPr marL="58480" marR="58480" marT="0" marB="0" anchor="ctr"/>
                </a:tc>
                <a:tc>
                  <a:txBody>
                    <a:bodyPr/>
                    <a:lstStyle/>
                    <a:p>
                      <a:pPr algn="ctr">
                        <a:spcAft>
                          <a:spcPts val="0"/>
                        </a:spcAft>
                      </a:pPr>
                      <a:r>
                        <a:rPr lang="es-ES" sz="1600" dirty="0">
                          <a:effectLst/>
                        </a:rPr>
                        <a:t>264</a:t>
                      </a:r>
                    </a:p>
                  </a:txBody>
                  <a:tcPr marL="58480" marR="58480" marT="0" marB="0" anchor="ctr"/>
                </a:tc>
                <a:tc>
                  <a:txBody>
                    <a:bodyPr/>
                    <a:lstStyle/>
                    <a:p>
                      <a:pPr algn="ctr">
                        <a:spcAft>
                          <a:spcPts val="0"/>
                        </a:spcAft>
                      </a:pPr>
                      <a:r>
                        <a:rPr lang="es-ES" sz="1600" dirty="0">
                          <a:effectLst/>
                        </a:rPr>
                        <a:t>509</a:t>
                      </a:r>
                    </a:p>
                  </a:txBody>
                  <a:tcPr marL="58480" marR="58480" marT="0" marB="0" anchor="ctr"/>
                </a:tc>
                <a:tc>
                  <a:txBody>
                    <a:bodyPr/>
                    <a:lstStyle/>
                    <a:p>
                      <a:pPr algn="ctr">
                        <a:spcAft>
                          <a:spcPts val="0"/>
                        </a:spcAft>
                      </a:pPr>
                      <a:r>
                        <a:rPr lang="es-ES" sz="1600" dirty="0">
                          <a:effectLst/>
                        </a:rPr>
                        <a:t>1,052</a:t>
                      </a:r>
                    </a:p>
                  </a:txBody>
                  <a:tcPr marL="58480" marR="58480" marT="0" marB="0" anchor="ctr"/>
                </a:tc>
                <a:extLst>
                  <a:ext uri="{0D108BD9-81ED-4DB2-BD59-A6C34878D82A}">
                    <a16:rowId xmlns:a16="http://schemas.microsoft.com/office/drawing/2014/main" val="197239780"/>
                  </a:ext>
                </a:extLst>
              </a:tr>
              <a:tr h="249854">
                <a:tc>
                  <a:txBody>
                    <a:bodyPr/>
                    <a:lstStyle/>
                    <a:p>
                      <a:pPr algn="ctr">
                        <a:spcAft>
                          <a:spcPts val="0"/>
                        </a:spcAft>
                      </a:pPr>
                      <a:r>
                        <a:rPr lang="es-ES" sz="1600" dirty="0">
                          <a:effectLst/>
                        </a:rPr>
                        <a:t>Islandia</a:t>
                      </a:r>
                    </a:p>
                  </a:txBody>
                  <a:tcPr marL="58480" marR="58480" marT="0" marB="0" anchor="ctr"/>
                </a:tc>
                <a:tc>
                  <a:txBody>
                    <a:bodyPr/>
                    <a:lstStyle/>
                    <a:p>
                      <a:pPr algn="ctr">
                        <a:spcAft>
                          <a:spcPts val="0"/>
                        </a:spcAft>
                      </a:pPr>
                      <a:r>
                        <a:rPr lang="es-ES" sz="1600" dirty="0">
                          <a:effectLst/>
                        </a:rPr>
                        <a:t>224</a:t>
                      </a:r>
                    </a:p>
                  </a:txBody>
                  <a:tcPr marL="58480" marR="58480" marT="0" marB="0" anchor="ctr"/>
                </a:tc>
                <a:tc>
                  <a:txBody>
                    <a:bodyPr/>
                    <a:lstStyle/>
                    <a:p>
                      <a:pPr algn="ctr">
                        <a:spcAft>
                          <a:spcPts val="0"/>
                        </a:spcAft>
                      </a:pPr>
                      <a:r>
                        <a:rPr lang="es-ES" sz="1600" dirty="0">
                          <a:effectLst/>
                        </a:rPr>
                        <a:t>463</a:t>
                      </a:r>
                    </a:p>
                  </a:txBody>
                  <a:tcPr marL="58480" marR="58480" marT="0" marB="0" anchor="ctr"/>
                </a:tc>
                <a:tc>
                  <a:txBody>
                    <a:bodyPr/>
                    <a:lstStyle/>
                    <a:p>
                      <a:pPr algn="ctr">
                        <a:spcAft>
                          <a:spcPts val="0"/>
                        </a:spcAft>
                      </a:pPr>
                      <a:r>
                        <a:rPr lang="es-ES" sz="1600" dirty="0">
                          <a:effectLst/>
                        </a:rPr>
                        <a:t>0,957</a:t>
                      </a:r>
                    </a:p>
                  </a:txBody>
                  <a:tcPr marL="58480" marR="58480" marT="0" marB="0" anchor="ctr"/>
                </a:tc>
                <a:extLst>
                  <a:ext uri="{0D108BD9-81ED-4DB2-BD59-A6C34878D82A}">
                    <a16:rowId xmlns:a16="http://schemas.microsoft.com/office/drawing/2014/main" val="1847998299"/>
                  </a:ext>
                </a:extLst>
              </a:tr>
              <a:tr h="249854">
                <a:tc>
                  <a:txBody>
                    <a:bodyPr/>
                    <a:lstStyle/>
                    <a:p>
                      <a:pPr algn="ctr">
                        <a:spcAft>
                          <a:spcPts val="0"/>
                        </a:spcAft>
                      </a:pPr>
                      <a:r>
                        <a:rPr lang="es-ES" sz="1600" dirty="0">
                          <a:effectLst/>
                        </a:rPr>
                        <a:t>Corea</a:t>
                      </a:r>
                    </a:p>
                  </a:txBody>
                  <a:tcPr marL="58480" marR="58480" marT="0" marB="0" anchor="ctr"/>
                </a:tc>
                <a:tc>
                  <a:txBody>
                    <a:bodyPr/>
                    <a:lstStyle/>
                    <a:p>
                      <a:pPr algn="ctr">
                        <a:spcAft>
                          <a:spcPts val="0"/>
                        </a:spcAft>
                      </a:pPr>
                      <a:r>
                        <a:rPr lang="es-ES" sz="1600" dirty="0">
                          <a:effectLst/>
                        </a:rPr>
                        <a:t>221</a:t>
                      </a:r>
                    </a:p>
                  </a:txBody>
                  <a:tcPr marL="58480" marR="58480" marT="0" marB="0" anchor="ctr"/>
                </a:tc>
                <a:tc>
                  <a:txBody>
                    <a:bodyPr/>
                    <a:lstStyle/>
                    <a:p>
                      <a:pPr algn="ctr">
                        <a:spcAft>
                          <a:spcPts val="0"/>
                        </a:spcAft>
                      </a:pPr>
                      <a:r>
                        <a:rPr lang="es-ES" sz="1600" dirty="0">
                          <a:effectLst/>
                        </a:rPr>
                        <a:t>431</a:t>
                      </a:r>
                    </a:p>
                  </a:txBody>
                  <a:tcPr marL="58480" marR="58480" marT="0" marB="0" anchor="ctr"/>
                </a:tc>
                <a:tc>
                  <a:txBody>
                    <a:bodyPr/>
                    <a:lstStyle/>
                    <a:p>
                      <a:pPr algn="ctr">
                        <a:spcAft>
                          <a:spcPts val="0"/>
                        </a:spcAft>
                      </a:pPr>
                      <a:r>
                        <a:rPr lang="es-ES" sz="1600" dirty="0">
                          <a:effectLst/>
                        </a:rPr>
                        <a:t>0,891</a:t>
                      </a:r>
                    </a:p>
                  </a:txBody>
                  <a:tcPr marL="58480" marR="58480" marT="0" marB="0" anchor="ctr"/>
                </a:tc>
                <a:extLst>
                  <a:ext uri="{0D108BD9-81ED-4DB2-BD59-A6C34878D82A}">
                    <a16:rowId xmlns:a16="http://schemas.microsoft.com/office/drawing/2014/main" val="1143366904"/>
                  </a:ext>
                </a:extLst>
              </a:tr>
              <a:tr h="249854">
                <a:tc>
                  <a:txBody>
                    <a:bodyPr/>
                    <a:lstStyle/>
                    <a:p>
                      <a:pPr algn="ctr">
                        <a:spcAft>
                          <a:spcPts val="0"/>
                        </a:spcAft>
                      </a:pPr>
                      <a:r>
                        <a:rPr lang="es-ES" sz="1600" dirty="0">
                          <a:effectLst/>
                        </a:rPr>
                        <a:t>Siria</a:t>
                      </a:r>
                    </a:p>
                  </a:txBody>
                  <a:tcPr marL="58480" marR="58480" marT="0" marB="0" anchor="ctr"/>
                </a:tc>
                <a:tc>
                  <a:txBody>
                    <a:bodyPr/>
                    <a:lstStyle/>
                    <a:p>
                      <a:pPr algn="ctr">
                        <a:spcAft>
                          <a:spcPts val="0"/>
                        </a:spcAft>
                      </a:pPr>
                      <a:r>
                        <a:rPr lang="es-ES" sz="1600" dirty="0">
                          <a:effectLst/>
                        </a:rPr>
                        <a:t>129</a:t>
                      </a:r>
                    </a:p>
                  </a:txBody>
                  <a:tcPr marL="58480" marR="58480" marT="0" marB="0" anchor="ctr"/>
                </a:tc>
                <a:tc>
                  <a:txBody>
                    <a:bodyPr/>
                    <a:lstStyle/>
                    <a:p>
                      <a:pPr algn="ctr">
                        <a:spcAft>
                          <a:spcPts val="0"/>
                        </a:spcAft>
                      </a:pPr>
                      <a:r>
                        <a:rPr lang="es-ES" sz="1600" dirty="0">
                          <a:effectLst/>
                        </a:rPr>
                        <a:t>356</a:t>
                      </a:r>
                    </a:p>
                  </a:txBody>
                  <a:tcPr marL="58480" marR="58480" marT="0" marB="0" anchor="ctr"/>
                </a:tc>
                <a:tc>
                  <a:txBody>
                    <a:bodyPr/>
                    <a:lstStyle/>
                    <a:p>
                      <a:pPr algn="ctr">
                        <a:spcAft>
                          <a:spcPts val="0"/>
                        </a:spcAft>
                      </a:pPr>
                      <a:r>
                        <a:rPr lang="es-ES" sz="1600" dirty="0">
                          <a:effectLst/>
                        </a:rPr>
                        <a:t>0,736</a:t>
                      </a:r>
                    </a:p>
                  </a:txBody>
                  <a:tcPr marL="58480" marR="58480" marT="0" marB="0" anchor="ctr"/>
                </a:tc>
                <a:extLst>
                  <a:ext uri="{0D108BD9-81ED-4DB2-BD59-A6C34878D82A}">
                    <a16:rowId xmlns:a16="http://schemas.microsoft.com/office/drawing/2014/main" val="804140736"/>
                  </a:ext>
                </a:extLst>
              </a:tr>
              <a:tr h="249854">
                <a:tc>
                  <a:txBody>
                    <a:bodyPr/>
                    <a:lstStyle/>
                    <a:p>
                      <a:pPr algn="ctr">
                        <a:spcAft>
                          <a:spcPts val="0"/>
                        </a:spcAft>
                      </a:pPr>
                      <a:r>
                        <a:rPr lang="es-ES" sz="1600" dirty="0">
                          <a:effectLst/>
                        </a:rPr>
                        <a:t>China</a:t>
                      </a:r>
                    </a:p>
                  </a:txBody>
                  <a:tcPr marL="58480" marR="58480" marT="0" marB="0" anchor="ctr"/>
                </a:tc>
                <a:tc>
                  <a:txBody>
                    <a:bodyPr/>
                    <a:lstStyle/>
                    <a:p>
                      <a:pPr algn="ctr">
                        <a:spcAft>
                          <a:spcPts val="0"/>
                        </a:spcAft>
                      </a:pPr>
                      <a:r>
                        <a:rPr lang="es-ES" sz="1600" dirty="0">
                          <a:effectLst/>
                        </a:rPr>
                        <a:t>112</a:t>
                      </a:r>
                    </a:p>
                  </a:txBody>
                  <a:tcPr marL="58480" marR="58480" marT="0" marB="0" anchor="ctr"/>
                </a:tc>
                <a:tc>
                  <a:txBody>
                    <a:bodyPr/>
                    <a:lstStyle/>
                    <a:p>
                      <a:pPr algn="ctr">
                        <a:spcAft>
                          <a:spcPts val="0"/>
                        </a:spcAft>
                      </a:pPr>
                      <a:r>
                        <a:rPr lang="es-ES" sz="1600" dirty="0">
                          <a:effectLst/>
                        </a:rPr>
                        <a:t>307</a:t>
                      </a:r>
                    </a:p>
                  </a:txBody>
                  <a:tcPr marL="58480" marR="58480" marT="0" marB="0" anchor="ctr"/>
                </a:tc>
                <a:tc>
                  <a:txBody>
                    <a:bodyPr/>
                    <a:lstStyle/>
                    <a:p>
                      <a:pPr algn="ctr">
                        <a:spcAft>
                          <a:spcPts val="0"/>
                        </a:spcAft>
                      </a:pPr>
                      <a:r>
                        <a:rPr lang="es-ES" sz="1600" dirty="0">
                          <a:effectLst/>
                        </a:rPr>
                        <a:t>0,635</a:t>
                      </a:r>
                    </a:p>
                  </a:txBody>
                  <a:tcPr marL="58480" marR="58480" marT="0" marB="0" anchor="ctr"/>
                </a:tc>
                <a:extLst>
                  <a:ext uri="{0D108BD9-81ED-4DB2-BD59-A6C34878D82A}">
                    <a16:rowId xmlns:a16="http://schemas.microsoft.com/office/drawing/2014/main" val="4058367889"/>
                  </a:ext>
                </a:extLst>
              </a:tr>
              <a:tr h="249854">
                <a:tc>
                  <a:txBody>
                    <a:bodyPr/>
                    <a:lstStyle/>
                    <a:p>
                      <a:pPr algn="ctr">
                        <a:spcAft>
                          <a:spcPts val="0"/>
                        </a:spcAft>
                      </a:pPr>
                      <a:r>
                        <a:rPr lang="es-ES" sz="1600" dirty="0">
                          <a:effectLst/>
                        </a:rPr>
                        <a:t>Taipei Chino</a:t>
                      </a:r>
                    </a:p>
                  </a:txBody>
                  <a:tcPr marL="58480" marR="58480" marT="0" marB="0" anchor="ctr"/>
                </a:tc>
                <a:tc>
                  <a:txBody>
                    <a:bodyPr/>
                    <a:lstStyle/>
                    <a:p>
                      <a:pPr algn="ctr">
                        <a:spcAft>
                          <a:spcPts val="0"/>
                        </a:spcAft>
                      </a:pPr>
                      <a:r>
                        <a:rPr lang="es-ES" sz="1600" dirty="0">
                          <a:effectLst/>
                        </a:rPr>
                        <a:t>101</a:t>
                      </a:r>
                    </a:p>
                  </a:txBody>
                  <a:tcPr marL="58480" marR="58480" marT="0" marB="0" anchor="ctr"/>
                </a:tc>
                <a:tc>
                  <a:txBody>
                    <a:bodyPr/>
                    <a:lstStyle/>
                    <a:p>
                      <a:pPr algn="ctr">
                        <a:spcAft>
                          <a:spcPts val="0"/>
                        </a:spcAft>
                      </a:pPr>
                      <a:r>
                        <a:rPr lang="es-ES" sz="1600" dirty="0">
                          <a:effectLst/>
                        </a:rPr>
                        <a:t>295</a:t>
                      </a:r>
                    </a:p>
                  </a:txBody>
                  <a:tcPr marL="58480" marR="58480" marT="0" marB="0" anchor="ctr"/>
                </a:tc>
                <a:tc>
                  <a:txBody>
                    <a:bodyPr/>
                    <a:lstStyle/>
                    <a:p>
                      <a:pPr algn="ctr">
                        <a:spcAft>
                          <a:spcPts val="0"/>
                        </a:spcAft>
                      </a:pPr>
                      <a:r>
                        <a:rPr lang="es-ES" sz="1600" dirty="0">
                          <a:effectLst/>
                        </a:rPr>
                        <a:t>0,610</a:t>
                      </a:r>
                    </a:p>
                  </a:txBody>
                  <a:tcPr marL="58480" marR="58480" marT="0" marB="0" anchor="ctr"/>
                </a:tc>
                <a:extLst>
                  <a:ext uri="{0D108BD9-81ED-4DB2-BD59-A6C34878D82A}">
                    <a16:rowId xmlns:a16="http://schemas.microsoft.com/office/drawing/2014/main" val="753657130"/>
                  </a:ext>
                </a:extLst>
              </a:tr>
              <a:tr h="249854">
                <a:tc>
                  <a:txBody>
                    <a:bodyPr/>
                    <a:lstStyle/>
                    <a:p>
                      <a:pPr algn="ctr">
                        <a:spcAft>
                          <a:spcPts val="0"/>
                        </a:spcAft>
                      </a:pPr>
                      <a:r>
                        <a:rPr lang="es-ES" sz="1600" dirty="0">
                          <a:effectLst/>
                        </a:rPr>
                        <a:t>Reino Unido</a:t>
                      </a:r>
                    </a:p>
                  </a:txBody>
                  <a:tcPr marL="58480" marR="58480" marT="0" marB="0" anchor="ctr"/>
                </a:tc>
                <a:tc>
                  <a:txBody>
                    <a:bodyPr/>
                    <a:lstStyle/>
                    <a:p>
                      <a:pPr algn="ctr">
                        <a:spcAft>
                          <a:spcPts val="0"/>
                        </a:spcAft>
                      </a:pPr>
                      <a:r>
                        <a:rPr lang="es-ES" sz="1600" dirty="0">
                          <a:effectLst/>
                        </a:rPr>
                        <a:t>63</a:t>
                      </a:r>
                    </a:p>
                  </a:txBody>
                  <a:tcPr marL="58480" marR="58480" marT="0" marB="0" anchor="ctr"/>
                </a:tc>
                <a:tc>
                  <a:txBody>
                    <a:bodyPr/>
                    <a:lstStyle/>
                    <a:p>
                      <a:pPr algn="ctr">
                        <a:spcAft>
                          <a:spcPts val="0"/>
                        </a:spcAft>
                      </a:pPr>
                      <a:r>
                        <a:rPr lang="es-ES" sz="1600" dirty="0">
                          <a:effectLst/>
                        </a:rPr>
                        <a:t>281</a:t>
                      </a:r>
                    </a:p>
                  </a:txBody>
                  <a:tcPr marL="58480" marR="58480" marT="0" marB="0" anchor="ctr"/>
                </a:tc>
                <a:tc>
                  <a:txBody>
                    <a:bodyPr/>
                    <a:lstStyle/>
                    <a:p>
                      <a:pPr algn="ctr">
                        <a:spcAft>
                          <a:spcPts val="0"/>
                        </a:spcAft>
                      </a:pPr>
                      <a:r>
                        <a:rPr lang="es-ES" sz="1600" dirty="0">
                          <a:effectLst/>
                        </a:rPr>
                        <a:t>0,581</a:t>
                      </a:r>
                    </a:p>
                  </a:txBody>
                  <a:tcPr marL="58480" marR="58480" marT="0" marB="0" anchor="ctr"/>
                </a:tc>
                <a:extLst>
                  <a:ext uri="{0D108BD9-81ED-4DB2-BD59-A6C34878D82A}">
                    <a16:rowId xmlns:a16="http://schemas.microsoft.com/office/drawing/2014/main" val="3662315102"/>
                  </a:ext>
                </a:extLst>
              </a:tr>
              <a:tr h="249854">
                <a:tc>
                  <a:txBody>
                    <a:bodyPr/>
                    <a:lstStyle/>
                    <a:p>
                      <a:pPr algn="ctr">
                        <a:spcAft>
                          <a:spcPts val="0"/>
                        </a:spcAft>
                      </a:pPr>
                      <a:r>
                        <a:rPr lang="es-ES" sz="1600" dirty="0">
                          <a:effectLst/>
                        </a:rPr>
                        <a:t>Namibia</a:t>
                      </a:r>
                    </a:p>
                  </a:txBody>
                  <a:tcPr marL="58480" marR="58480" marT="0" marB="0" anchor="ctr"/>
                </a:tc>
                <a:tc>
                  <a:txBody>
                    <a:bodyPr/>
                    <a:lstStyle/>
                    <a:p>
                      <a:pPr algn="ctr">
                        <a:spcAft>
                          <a:spcPts val="0"/>
                        </a:spcAft>
                      </a:pPr>
                      <a:r>
                        <a:rPr lang="es-ES" sz="1600" dirty="0">
                          <a:effectLst/>
                        </a:rPr>
                        <a:t>50</a:t>
                      </a:r>
                    </a:p>
                  </a:txBody>
                  <a:tcPr marL="58480" marR="58480" marT="0" marB="0" anchor="ctr"/>
                </a:tc>
                <a:tc>
                  <a:txBody>
                    <a:bodyPr/>
                    <a:lstStyle/>
                    <a:p>
                      <a:pPr algn="ctr">
                        <a:spcAft>
                          <a:spcPts val="0"/>
                        </a:spcAft>
                      </a:pPr>
                      <a:r>
                        <a:rPr lang="es-ES" sz="1600" dirty="0">
                          <a:effectLst/>
                        </a:rPr>
                        <a:t>50</a:t>
                      </a:r>
                    </a:p>
                  </a:txBody>
                  <a:tcPr marL="58480" marR="58480" marT="0" marB="0" anchor="ctr"/>
                </a:tc>
                <a:tc>
                  <a:txBody>
                    <a:bodyPr/>
                    <a:lstStyle/>
                    <a:p>
                      <a:pPr algn="ctr">
                        <a:spcAft>
                          <a:spcPts val="0"/>
                        </a:spcAft>
                      </a:pPr>
                      <a:r>
                        <a:rPr lang="es-ES" sz="1600" dirty="0">
                          <a:effectLst/>
                        </a:rPr>
                        <a:t>0,103</a:t>
                      </a:r>
                    </a:p>
                  </a:txBody>
                  <a:tcPr marL="58480" marR="58480" marT="0" marB="0" anchor="ctr"/>
                </a:tc>
                <a:extLst>
                  <a:ext uri="{0D108BD9-81ED-4DB2-BD59-A6C34878D82A}">
                    <a16:rowId xmlns:a16="http://schemas.microsoft.com/office/drawing/2014/main" val="1594867545"/>
                  </a:ext>
                </a:extLst>
              </a:tr>
              <a:tr h="249854">
                <a:tc>
                  <a:txBody>
                    <a:bodyPr/>
                    <a:lstStyle/>
                    <a:p>
                      <a:pPr algn="ctr">
                        <a:spcAft>
                          <a:spcPts val="0"/>
                        </a:spcAft>
                      </a:pPr>
                      <a:r>
                        <a:rPr lang="es-ES" sz="1600" dirty="0">
                          <a:effectLst/>
                        </a:rPr>
                        <a:t>Senegal</a:t>
                      </a:r>
                    </a:p>
                  </a:txBody>
                  <a:tcPr marL="58480" marR="58480" marT="0" marB="0" anchor="ctr"/>
                </a:tc>
                <a:tc>
                  <a:txBody>
                    <a:bodyPr/>
                    <a:lstStyle/>
                    <a:p>
                      <a:pPr algn="ctr">
                        <a:spcAft>
                          <a:spcPts val="0"/>
                        </a:spcAft>
                      </a:pPr>
                      <a:r>
                        <a:rPr lang="es-ES" sz="1600" dirty="0">
                          <a:effectLst/>
                        </a:rPr>
                        <a:t>0</a:t>
                      </a:r>
                    </a:p>
                  </a:txBody>
                  <a:tcPr marL="58480" marR="58480" marT="0" marB="0" anchor="ctr"/>
                </a:tc>
                <a:tc>
                  <a:txBody>
                    <a:bodyPr/>
                    <a:lstStyle/>
                    <a:p>
                      <a:pPr algn="ctr">
                        <a:spcAft>
                          <a:spcPts val="0"/>
                        </a:spcAft>
                      </a:pPr>
                      <a:r>
                        <a:rPr lang="es-ES" sz="1600" dirty="0">
                          <a:effectLst/>
                        </a:rPr>
                        <a:t>50</a:t>
                      </a:r>
                    </a:p>
                  </a:txBody>
                  <a:tcPr marL="58480" marR="58480" marT="0" marB="0" anchor="ctr"/>
                </a:tc>
                <a:tc>
                  <a:txBody>
                    <a:bodyPr/>
                    <a:lstStyle/>
                    <a:p>
                      <a:pPr algn="ctr">
                        <a:spcAft>
                          <a:spcPts val="0"/>
                        </a:spcAft>
                      </a:pPr>
                      <a:r>
                        <a:rPr lang="es-ES" sz="1600" dirty="0">
                          <a:effectLst/>
                        </a:rPr>
                        <a:t>0,103</a:t>
                      </a:r>
                    </a:p>
                  </a:txBody>
                  <a:tcPr marL="58480" marR="58480" marT="0" marB="0" anchor="ctr"/>
                </a:tc>
                <a:extLst>
                  <a:ext uri="{0D108BD9-81ED-4DB2-BD59-A6C34878D82A}">
                    <a16:rowId xmlns:a16="http://schemas.microsoft.com/office/drawing/2014/main" val="1287239001"/>
                  </a:ext>
                </a:extLst>
              </a:tr>
              <a:tr h="249854">
                <a:tc>
                  <a:txBody>
                    <a:bodyPr/>
                    <a:lstStyle/>
                    <a:p>
                      <a:pPr algn="ctr">
                        <a:spcAft>
                          <a:spcPts val="0"/>
                        </a:spcAft>
                      </a:pPr>
                      <a:r>
                        <a:rPr lang="es-ES" sz="1600" dirty="0">
                          <a:effectLst/>
                        </a:rPr>
                        <a:t>Panamá</a:t>
                      </a:r>
                    </a:p>
                  </a:txBody>
                  <a:tcPr marL="58480" marR="58480" marT="0" marB="0" anchor="ctr"/>
                </a:tc>
                <a:tc>
                  <a:txBody>
                    <a:bodyPr/>
                    <a:lstStyle/>
                    <a:p>
                      <a:pPr algn="ctr">
                        <a:spcAft>
                          <a:spcPts val="0"/>
                        </a:spcAft>
                      </a:pPr>
                      <a:r>
                        <a:rPr lang="es-ES" sz="1600" dirty="0">
                          <a:effectLst/>
                        </a:rPr>
                        <a:t>0</a:t>
                      </a:r>
                    </a:p>
                  </a:txBody>
                  <a:tcPr marL="58480" marR="58480" marT="0" marB="0" anchor="ctr"/>
                </a:tc>
                <a:tc>
                  <a:txBody>
                    <a:bodyPr/>
                    <a:lstStyle/>
                    <a:p>
                      <a:pPr algn="ctr">
                        <a:spcAft>
                          <a:spcPts val="0"/>
                        </a:spcAft>
                      </a:pPr>
                      <a:r>
                        <a:rPr lang="es-ES" sz="1600" dirty="0">
                          <a:effectLst/>
                        </a:rPr>
                        <a:t>50</a:t>
                      </a:r>
                    </a:p>
                  </a:txBody>
                  <a:tcPr marL="58480" marR="58480" marT="0" marB="0" anchor="ctr"/>
                </a:tc>
                <a:tc>
                  <a:txBody>
                    <a:bodyPr/>
                    <a:lstStyle/>
                    <a:p>
                      <a:pPr algn="ctr">
                        <a:spcAft>
                          <a:spcPts val="0"/>
                        </a:spcAft>
                      </a:pPr>
                      <a:r>
                        <a:rPr lang="es-ES" sz="1600" dirty="0">
                          <a:effectLst/>
                        </a:rPr>
                        <a:t>0,103</a:t>
                      </a:r>
                    </a:p>
                  </a:txBody>
                  <a:tcPr marL="58480" marR="58480" marT="0" marB="0" anchor="ctr"/>
                </a:tc>
                <a:extLst>
                  <a:ext uri="{0D108BD9-81ED-4DB2-BD59-A6C34878D82A}">
                    <a16:rowId xmlns:a16="http://schemas.microsoft.com/office/drawing/2014/main" val="1984939741"/>
                  </a:ext>
                </a:extLst>
              </a:tr>
              <a:tr h="249854">
                <a:tc>
                  <a:txBody>
                    <a:bodyPr/>
                    <a:lstStyle/>
                    <a:p>
                      <a:pPr algn="ctr">
                        <a:spcAft>
                          <a:spcPts val="0"/>
                        </a:spcAft>
                      </a:pPr>
                      <a:r>
                        <a:rPr lang="es-ES" sz="1600" dirty="0">
                          <a:effectLst/>
                        </a:rPr>
                        <a:t>Subtotal</a:t>
                      </a:r>
                    </a:p>
                  </a:txBody>
                  <a:tcPr marL="58480" marR="58480" marT="0" marB="0" anchor="ctr"/>
                </a:tc>
                <a:tc>
                  <a:txBody>
                    <a:bodyPr/>
                    <a:lstStyle/>
                    <a:p>
                      <a:pPr algn="ctr">
                        <a:spcAft>
                          <a:spcPts val="0"/>
                        </a:spcAft>
                      </a:pPr>
                      <a:r>
                        <a:rPr lang="es-ES" sz="1600" dirty="0">
                          <a:effectLst/>
                        </a:rPr>
                        <a:t>2045</a:t>
                      </a:r>
                    </a:p>
                  </a:txBody>
                  <a:tcPr marL="58480" marR="58480" marT="0" marB="0" anchor="ctr"/>
                </a:tc>
                <a:tc>
                  <a:txBody>
                    <a:bodyPr/>
                    <a:lstStyle/>
                    <a:p>
                      <a:pPr algn="ctr">
                        <a:spcAft>
                          <a:spcPts val="0"/>
                        </a:spcAft>
                      </a:pPr>
                      <a:r>
                        <a:rPr lang="es-ES" sz="1600" dirty="0">
                          <a:effectLst/>
                        </a:rPr>
                        <a:t>4210</a:t>
                      </a:r>
                    </a:p>
                  </a:txBody>
                  <a:tcPr marL="58480" marR="58480" marT="0" marB="0" anchor="ctr"/>
                </a:tc>
                <a:tc>
                  <a:txBody>
                    <a:bodyPr/>
                    <a:lstStyle/>
                    <a:p>
                      <a:pPr algn="ctr">
                        <a:spcAft>
                          <a:spcPts val="0"/>
                        </a:spcAft>
                      </a:pPr>
                      <a:r>
                        <a:rPr lang="es-ES" sz="1600" dirty="0">
                          <a:effectLst/>
                        </a:rPr>
                        <a:t>8,705</a:t>
                      </a:r>
                    </a:p>
                  </a:txBody>
                  <a:tcPr marL="58480" marR="58480" marT="0" marB="0" anchor="ctr"/>
                </a:tc>
                <a:extLst>
                  <a:ext uri="{0D108BD9-81ED-4DB2-BD59-A6C34878D82A}">
                    <a16:rowId xmlns:a16="http://schemas.microsoft.com/office/drawing/2014/main" val="1100632851"/>
                  </a:ext>
                </a:extLst>
              </a:tr>
              <a:tr h="249854">
                <a:tc>
                  <a:txBody>
                    <a:bodyPr/>
                    <a:lstStyle/>
                    <a:p>
                      <a:pPr algn="ctr">
                        <a:spcAft>
                          <a:spcPts val="0"/>
                        </a:spcAft>
                      </a:pPr>
                      <a:r>
                        <a:rPr lang="es-ES" sz="1600" dirty="0">
                          <a:effectLst/>
                        </a:rPr>
                        <a:t>Reservas</a:t>
                      </a:r>
                    </a:p>
                  </a:txBody>
                  <a:tcPr marL="58480" marR="58480" marT="0" marB="0" anchor="ctr"/>
                </a:tc>
                <a:tc>
                  <a:txBody>
                    <a:bodyPr/>
                    <a:lstStyle/>
                    <a:p>
                      <a:pPr algn="ctr">
                        <a:spcAft>
                          <a:spcPts val="0"/>
                        </a:spcAft>
                      </a:pPr>
                      <a:r>
                        <a:rPr lang="es-ES" sz="1600" dirty="0">
                          <a:effectLst/>
                        </a:rPr>
                        <a:t>37</a:t>
                      </a:r>
                    </a:p>
                  </a:txBody>
                  <a:tcPr marL="58480" marR="58480" marT="0" marB="0" anchor="ctr"/>
                </a:tc>
                <a:tc>
                  <a:txBody>
                    <a:bodyPr/>
                    <a:lstStyle/>
                    <a:p>
                      <a:pPr algn="ctr">
                        <a:spcAft>
                          <a:spcPts val="0"/>
                        </a:spcAft>
                      </a:pPr>
                      <a:r>
                        <a:rPr lang="es-ES" sz="1600" dirty="0">
                          <a:effectLst/>
                        </a:rPr>
                        <a:t>38 </a:t>
                      </a:r>
                    </a:p>
                  </a:txBody>
                  <a:tcPr marL="58480" marR="58480" marT="0" marB="0" anchor="ctr"/>
                </a:tc>
                <a:tc>
                  <a:txBody>
                    <a:bodyPr/>
                    <a:lstStyle/>
                    <a:p>
                      <a:pPr algn="ctr">
                        <a:spcAft>
                          <a:spcPts val="0"/>
                        </a:spcAft>
                      </a:pPr>
                      <a:r>
                        <a:rPr lang="es-ES" sz="1600" dirty="0">
                          <a:effectLst/>
                        </a:rPr>
                        <a:t>-</a:t>
                      </a:r>
                    </a:p>
                  </a:txBody>
                  <a:tcPr marL="58480" marR="58480" marT="0" marB="0" anchor="ctr"/>
                </a:tc>
                <a:extLst>
                  <a:ext uri="{0D108BD9-81ED-4DB2-BD59-A6C34878D82A}">
                    <a16:rowId xmlns:a16="http://schemas.microsoft.com/office/drawing/2014/main" val="2322702051"/>
                  </a:ext>
                </a:extLst>
              </a:tr>
              <a:tr h="249854">
                <a:tc>
                  <a:txBody>
                    <a:bodyPr/>
                    <a:lstStyle/>
                    <a:p>
                      <a:pPr algn="ctr">
                        <a:spcAft>
                          <a:spcPts val="0"/>
                        </a:spcAft>
                      </a:pPr>
                      <a:r>
                        <a:rPr lang="es-ES" sz="1600" dirty="0">
                          <a:effectLst/>
                        </a:rPr>
                        <a:t>Total</a:t>
                      </a:r>
                    </a:p>
                  </a:txBody>
                  <a:tcPr marL="58480" marR="58480" marT="0" marB="0" anchor="ctr"/>
                </a:tc>
                <a:tc>
                  <a:txBody>
                    <a:bodyPr/>
                    <a:lstStyle/>
                    <a:p>
                      <a:pPr algn="ctr">
                        <a:spcAft>
                          <a:spcPts val="0"/>
                        </a:spcAft>
                      </a:pPr>
                      <a:r>
                        <a:rPr lang="es-ES" sz="1600" dirty="0">
                          <a:effectLst/>
                        </a:rPr>
                        <a:t>40570</a:t>
                      </a:r>
                    </a:p>
                  </a:txBody>
                  <a:tcPr marL="58480" marR="58480" marT="0" marB="0" anchor="ctr"/>
                </a:tc>
                <a:tc>
                  <a:txBody>
                    <a:bodyPr/>
                    <a:lstStyle/>
                    <a:p>
                      <a:pPr algn="ctr">
                        <a:spcAft>
                          <a:spcPts val="0"/>
                        </a:spcAft>
                      </a:pPr>
                      <a:r>
                        <a:rPr lang="es-ES" sz="1600" dirty="0">
                          <a:effectLst/>
                        </a:rPr>
                        <a:t>48403</a:t>
                      </a:r>
                    </a:p>
                  </a:txBody>
                  <a:tcPr marL="58480" marR="58480" marT="0" marB="0" anchor="ctr"/>
                </a:tc>
                <a:tc>
                  <a:txBody>
                    <a:bodyPr/>
                    <a:lstStyle/>
                    <a:p>
                      <a:pPr algn="ctr">
                        <a:spcAft>
                          <a:spcPts val="0"/>
                        </a:spcAft>
                      </a:pPr>
                      <a:r>
                        <a:rPr lang="es-ES" sz="1600" dirty="0">
                          <a:effectLst/>
                        </a:rPr>
                        <a:t>100</a:t>
                      </a:r>
                    </a:p>
                  </a:txBody>
                  <a:tcPr marL="58480" marR="58480" marT="0" marB="0" anchor="ctr"/>
                </a:tc>
                <a:extLst>
                  <a:ext uri="{0D108BD9-81ED-4DB2-BD59-A6C34878D82A}">
                    <a16:rowId xmlns:a16="http://schemas.microsoft.com/office/drawing/2014/main" val="2408105813"/>
                  </a:ext>
                </a:extLst>
              </a:tr>
            </a:tbl>
          </a:graphicData>
        </a:graphic>
      </p:graphicFrame>
    </p:spTree>
    <p:extLst>
      <p:ext uri="{BB962C8B-B14F-4D97-AF65-F5344CB8AC3E}">
        <p14:creationId xmlns:p14="http://schemas.microsoft.com/office/powerpoint/2010/main" val="3986186561"/>
      </p:ext>
    </p:extLst>
  </p:cSld>
  <p:clrMapOvr>
    <a:masterClrMapping/>
  </p:clrMapOvr>
</p:sld>
</file>

<file path=ppt/theme/theme1.xml><?xml version="1.0" encoding="utf-8"?>
<a:theme xmlns:a="http://schemas.openxmlformats.org/drawingml/2006/main" name="추억">
  <a:themeElements>
    <a:clrScheme name="추억">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추억">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추억">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39</TotalTime>
  <Words>761</Words>
  <Application>Microsoft Office PowerPoint</Application>
  <PresentationFormat>Widescreen</PresentationFormat>
  <Paragraphs>133</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Calibri</vt:lpstr>
      <vt:lpstr>Calibri Light</vt:lpstr>
      <vt:lpstr>Cambria Math</vt:lpstr>
      <vt:lpstr>추억</vt:lpstr>
      <vt:lpstr>Proyecto de sistema de asignación para el stock de atún rojo del Atlántico este y Mediterráneo  </vt:lpstr>
      <vt:lpstr>Introducción</vt:lpstr>
      <vt:lpstr>Introducción</vt:lpstr>
      <vt:lpstr>Este proyecto se ajusta a los siguientes principios:</vt:lpstr>
      <vt:lpstr> Aumento_i=7733(Aumento TAC) ∗ [(0,7∗ porcentaje actual_i)+(0,3∗peso_i)]   </vt:lpstr>
      <vt:lpstr>Aumento_i=7733(Aumento TAC) ∗ [(0,7∗ porcentaje actual_i)+(0,3∗peso_i)]</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Draft Allocation Scheme for the Eastern Atlantic and Mediterranean Bluefin Tuna Stock</dc:title>
  <dc:creator>ROK</dc:creator>
  <cp:lastModifiedBy>Author</cp:lastModifiedBy>
  <cp:revision>11</cp:revision>
  <dcterms:created xsi:type="dcterms:W3CDTF">2025-11-12T07:27:27Z</dcterms:created>
  <dcterms:modified xsi:type="dcterms:W3CDTF">2025-11-20T08:16:07Z</dcterms:modified>
</cp:coreProperties>
</file>