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5" r:id="rId1"/>
  </p:sldMasterIdLst>
  <p:sldIdLst>
    <p:sldId id="256" r:id="rId2"/>
    <p:sldId id="257" r:id="rId3"/>
    <p:sldId id="258" r:id="rId4"/>
    <p:sldId id="259" r:id="rId5"/>
    <p:sldId id="260" r:id="rId6"/>
    <p:sldId id="264" r:id="rId7"/>
    <p:sldId id="261" r:id="rId8"/>
    <p:sldId id="26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보통 스타일 2 - 강조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6D9F66E-5EB9-4882-86FB-DCBF35E3C3E4}" styleName="보통 스타일 4 - 강조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539" autoAdjust="0"/>
    <p:restoredTop sz="86437" autoAdjust="0"/>
  </p:normalViewPr>
  <p:slideViewPr>
    <p:cSldViewPr snapToGrid="0">
      <p:cViewPr varScale="1">
        <p:scale>
          <a:sx n="53" d="100"/>
          <a:sy n="53" d="100"/>
        </p:scale>
        <p:origin x="78" y="240"/>
      </p:cViewPr>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ebecca Campoy" userId="2e9a4c50-1072-40eb-8fa2-7615b04f7b80" providerId="ADAL" clId="{EA308DD0-D1BF-4280-8E7F-95DB597223A5}"/>
    <pc:docChg chg="modSld">
      <pc:chgData name="Rebecca Campoy" userId="2e9a4c50-1072-40eb-8fa2-7615b04f7b80" providerId="ADAL" clId="{EA308DD0-D1BF-4280-8E7F-95DB597223A5}" dt="2025-11-20T08:20:28.770" v="13" actId="20577"/>
      <pc:docMkLst>
        <pc:docMk/>
      </pc:docMkLst>
      <pc:sldChg chg="modSp mod">
        <pc:chgData name="Rebecca Campoy" userId="2e9a4c50-1072-40eb-8fa2-7615b04f7b80" providerId="ADAL" clId="{EA308DD0-D1BF-4280-8E7F-95DB597223A5}" dt="2025-11-20T08:20:28.770" v="13" actId="20577"/>
        <pc:sldMkLst>
          <pc:docMk/>
          <pc:sldMk cId="1956487264" sldId="256"/>
        </pc:sldMkLst>
        <pc:spChg chg="mod">
          <ac:chgData name="Rebecca Campoy" userId="2e9a4c50-1072-40eb-8fa2-7615b04f7b80" providerId="ADAL" clId="{EA308DD0-D1BF-4280-8E7F-95DB597223A5}" dt="2025-11-20T08:20:28.770" v="13" actId="20577"/>
          <ac:spMkLst>
            <pc:docMk/>
            <pc:sldMk cId="1956487264" sldId="256"/>
            <ac:spMk id="4" creationId="{BC1D2ACF-E80C-145B-513A-68BBBFBE737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제목 슬라이드">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ko-KR" altLang="en-US"/>
              <a:t>마스터 제목 스타일 편집</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ko-KR" altLang="en-US"/>
              <a:t>클릭하여 마스터 부제목 스타일 편집</a:t>
            </a:r>
            <a:endParaRPr lang="en-US" dirty="0"/>
          </a:p>
        </p:txBody>
      </p:sp>
      <p:sp>
        <p:nvSpPr>
          <p:cNvPr id="4" name="Date Placeholder 3"/>
          <p:cNvSpPr>
            <a:spLocks noGrp="1"/>
          </p:cNvSpPr>
          <p:nvPr>
            <p:ph type="dt" sz="half" idx="10"/>
          </p:nvPr>
        </p:nvSpPr>
        <p:spPr/>
        <p:txBody>
          <a:bodyPr/>
          <a:lstStyle/>
          <a:p>
            <a:fld id="{E3637E0C-A2F4-491A-BF1A-ED1E0104D23F}" type="datetimeFigureOut">
              <a:rPr lang="ko-KR" altLang="en-US" smtClean="0"/>
              <a:t>2025-11-20</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E3F44F9B-2FF4-4FDE-BFE5-DB33DE4FCA12}" type="slidenum">
              <a:rPr lang="ko-KR" altLang="en-US" smtClean="0"/>
              <a:t>‹#›</a:t>
            </a:fld>
            <a:endParaRPr lang="ko-KR" alt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20186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E3637E0C-A2F4-491A-BF1A-ED1E0104D23F}" type="datetimeFigureOut">
              <a:rPr lang="ko-KR" altLang="en-US" smtClean="0"/>
              <a:t>2025-11-20</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E3F44F9B-2FF4-4FDE-BFE5-DB33DE4FCA12}" type="slidenum">
              <a:rPr lang="ko-KR" altLang="en-US" smtClean="0"/>
              <a:t>‹#›</a:t>
            </a:fld>
            <a:endParaRPr lang="ko-KR" altLang="en-US"/>
          </a:p>
        </p:txBody>
      </p:sp>
    </p:spTree>
    <p:extLst>
      <p:ext uri="{BB962C8B-B14F-4D97-AF65-F5344CB8AC3E}">
        <p14:creationId xmlns:p14="http://schemas.microsoft.com/office/powerpoint/2010/main" val="15540162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세로 제목 및 텍스트">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ko-KR" altLang="en-US"/>
              <a:t>마스터 제목 스타일 편집</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E3637E0C-A2F4-491A-BF1A-ED1E0104D23F}" type="datetimeFigureOut">
              <a:rPr lang="ko-KR" altLang="en-US" smtClean="0"/>
              <a:t>2025-11-20</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E3F44F9B-2FF4-4FDE-BFE5-DB33DE4FCA12}" type="slidenum">
              <a:rPr lang="ko-KR" altLang="en-US" smtClean="0"/>
              <a:t>‹#›</a:t>
            </a:fld>
            <a:endParaRPr lang="ko-KR" altLang="en-US"/>
          </a:p>
        </p:txBody>
      </p:sp>
    </p:spTree>
    <p:extLst>
      <p:ext uri="{BB962C8B-B14F-4D97-AF65-F5344CB8AC3E}">
        <p14:creationId xmlns:p14="http://schemas.microsoft.com/office/powerpoint/2010/main" val="810392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ko-KR" altLang="en-US"/>
              <a:t>마스터 제목 스타일 편집</a:t>
            </a:r>
            <a:endParaRPr lang="en-US" dirty="0"/>
          </a:p>
        </p:txBody>
      </p:sp>
      <p:sp>
        <p:nvSpPr>
          <p:cNvPr id="3" name="Content Placeholder 2"/>
          <p:cNvSpPr>
            <a:spLocks noGrp="1"/>
          </p:cNvSpPr>
          <p:nvPr>
            <p:ph idx="1"/>
          </p:nvPr>
        </p:nvSpPr>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E3637E0C-A2F4-491A-BF1A-ED1E0104D23F}" type="datetimeFigureOut">
              <a:rPr lang="ko-KR" altLang="en-US" smtClean="0"/>
              <a:t>2025-11-20</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E3F44F9B-2FF4-4FDE-BFE5-DB33DE4FCA12}" type="slidenum">
              <a:rPr lang="ko-KR" altLang="en-US" smtClean="0"/>
              <a:t>‹#›</a:t>
            </a:fld>
            <a:endParaRPr lang="ko-KR" altLang="en-US"/>
          </a:p>
        </p:txBody>
      </p:sp>
    </p:spTree>
    <p:extLst>
      <p:ext uri="{BB962C8B-B14F-4D97-AF65-F5344CB8AC3E}">
        <p14:creationId xmlns:p14="http://schemas.microsoft.com/office/powerpoint/2010/main" val="40278971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구역 머리글">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ko-KR" altLang="en-US"/>
              <a:t>마스터 제목 스타일 편집</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a:t>마스터 텍스트 스타일 편집</a:t>
            </a:r>
          </a:p>
        </p:txBody>
      </p:sp>
      <p:sp>
        <p:nvSpPr>
          <p:cNvPr id="4" name="Date Placeholder 3"/>
          <p:cNvSpPr>
            <a:spLocks noGrp="1"/>
          </p:cNvSpPr>
          <p:nvPr>
            <p:ph type="dt" sz="half" idx="10"/>
          </p:nvPr>
        </p:nvSpPr>
        <p:spPr/>
        <p:txBody>
          <a:bodyPr/>
          <a:lstStyle/>
          <a:p>
            <a:fld id="{E3637E0C-A2F4-491A-BF1A-ED1E0104D23F}" type="datetimeFigureOut">
              <a:rPr lang="ko-KR" altLang="en-US" smtClean="0"/>
              <a:t>2025-11-20</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E3F44F9B-2FF4-4FDE-BFE5-DB33DE4FCA12}" type="slidenum">
              <a:rPr lang="ko-KR" altLang="en-US" smtClean="0"/>
              <a:t>‹#›</a:t>
            </a:fld>
            <a:endParaRPr lang="ko-KR" alt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847320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ko-KR" altLang="en-US"/>
              <a:t>마스터 제목 스타일 편집</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Date Placeholder 4"/>
          <p:cNvSpPr>
            <a:spLocks noGrp="1"/>
          </p:cNvSpPr>
          <p:nvPr>
            <p:ph type="dt" sz="half" idx="10"/>
          </p:nvPr>
        </p:nvSpPr>
        <p:spPr/>
        <p:txBody>
          <a:bodyPr/>
          <a:lstStyle/>
          <a:p>
            <a:fld id="{E3637E0C-A2F4-491A-BF1A-ED1E0104D23F}" type="datetimeFigureOut">
              <a:rPr lang="ko-KR" altLang="en-US" smtClean="0"/>
              <a:t>2025-11-20</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E3F44F9B-2FF4-4FDE-BFE5-DB33DE4FCA12}" type="slidenum">
              <a:rPr lang="ko-KR" altLang="en-US" smtClean="0"/>
              <a:t>‹#›</a:t>
            </a:fld>
            <a:endParaRPr lang="ko-KR" altLang="en-US"/>
          </a:p>
        </p:txBody>
      </p:sp>
    </p:spTree>
    <p:extLst>
      <p:ext uri="{BB962C8B-B14F-4D97-AF65-F5344CB8AC3E}">
        <p14:creationId xmlns:p14="http://schemas.microsoft.com/office/powerpoint/2010/main" val="38343096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ko-KR" altLang="en-US"/>
              <a:t>마스터 제목 스타일 편집</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 편집</a:t>
            </a:r>
          </a:p>
        </p:txBody>
      </p:sp>
      <p:sp>
        <p:nvSpPr>
          <p:cNvPr id="4" name="Content Placeholder 3"/>
          <p:cNvSpPr>
            <a:spLocks noGrp="1"/>
          </p:cNvSpPr>
          <p:nvPr>
            <p:ph sz="half" idx="2"/>
          </p:nvPr>
        </p:nvSpPr>
        <p:spPr>
          <a:xfrm>
            <a:off x="1097280" y="2582334"/>
            <a:ext cx="4937760" cy="3378200"/>
          </a:xfrm>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 편집</a:t>
            </a:r>
          </a:p>
        </p:txBody>
      </p:sp>
      <p:sp>
        <p:nvSpPr>
          <p:cNvPr id="6" name="Content Placeholder 5"/>
          <p:cNvSpPr>
            <a:spLocks noGrp="1"/>
          </p:cNvSpPr>
          <p:nvPr>
            <p:ph sz="quarter" idx="4"/>
          </p:nvPr>
        </p:nvSpPr>
        <p:spPr>
          <a:xfrm>
            <a:off x="6217920" y="2582334"/>
            <a:ext cx="4937760" cy="3378200"/>
          </a:xfrm>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7" name="Date Placeholder 6"/>
          <p:cNvSpPr>
            <a:spLocks noGrp="1"/>
          </p:cNvSpPr>
          <p:nvPr>
            <p:ph type="dt" sz="half" idx="10"/>
          </p:nvPr>
        </p:nvSpPr>
        <p:spPr/>
        <p:txBody>
          <a:bodyPr/>
          <a:lstStyle/>
          <a:p>
            <a:fld id="{E3637E0C-A2F4-491A-BF1A-ED1E0104D23F}" type="datetimeFigureOut">
              <a:rPr lang="ko-KR" altLang="en-US" smtClean="0"/>
              <a:t>2025-11-20</a:t>
            </a:fld>
            <a:endParaRPr lang="ko-KR" altLang="en-US"/>
          </a:p>
        </p:txBody>
      </p:sp>
      <p:sp>
        <p:nvSpPr>
          <p:cNvPr id="8" name="Footer Placeholder 7"/>
          <p:cNvSpPr>
            <a:spLocks noGrp="1"/>
          </p:cNvSpPr>
          <p:nvPr>
            <p:ph type="ftr" sz="quarter" idx="11"/>
          </p:nvPr>
        </p:nvSpPr>
        <p:spPr/>
        <p:txBody>
          <a:bodyPr/>
          <a:lstStyle/>
          <a:p>
            <a:endParaRPr lang="ko-KR" altLang="en-US"/>
          </a:p>
        </p:txBody>
      </p:sp>
      <p:sp>
        <p:nvSpPr>
          <p:cNvPr id="9" name="Slide Number Placeholder 8"/>
          <p:cNvSpPr>
            <a:spLocks noGrp="1"/>
          </p:cNvSpPr>
          <p:nvPr>
            <p:ph type="sldNum" sz="quarter" idx="12"/>
          </p:nvPr>
        </p:nvSpPr>
        <p:spPr/>
        <p:txBody>
          <a:bodyPr/>
          <a:lstStyle/>
          <a:p>
            <a:fld id="{E3F44F9B-2FF4-4FDE-BFE5-DB33DE4FCA12}" type="slidenum">
              <a:rPr lang="ko-KR" altLang="en-US" smtClean="0"/>
              <a:t>‹#›</a:t>
            </a:fld>
            <a:endParaRPr lang="ko-KR" altLang="en-US"/>
          </a:p>
        </p:txBody>
      </p:sp>
    </p:spTree>
    <p:extLst>
      <p:ext uri="{BB962C8B-B14F-4D97-AF65-F5344CB8AC3E}">
        <p14:creationId xmlns:p14="http://schemas.microsoft.com/office/powerpoint/2010/main" val="3421124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Date Placeholder 2"/>
          <p:cNvSpPr>
            <a:spLocks noGrp="1"/>
          </p:cNvSpPr>
          <p:nvPr>
            <p:ph type="dt" sz="half" idx="10"/>
          </p:nvPr>
        </p:nvSpPr>
        <p:spPr/>
        <p:txBody>
          <a:bodyPr/>
          <a:lstStyle/>
          <a:p>
            <a:fld id="{E3637E0C-A2F4-491A-BF1A-ED1E0104D23F}" type="datetimeFigureOut">
              <a:rPr lang="ko-KR" altLang="en-US" smtClean="0"/>
              <a:t>2025-11-20</a:t>
            </a:fld>
            <a:endParaRPr lang="ko-KR" altLang="en-US"/>
          </a:p>
        </p:txBody>
      </p:sp>
      <p:sp>
        <p:nvSpPr>
          <p:cNvPr id="4" name="Footer Placeholder 3"/>
          <p:cNvSpPr>
            <a:spLocks noGrp="1"/>
          </p:cNvSpPr>
          <p:nvPr>
            <p:ph type="ftr" sz="quarter" idx="11"/>
          </p:nvPr>
        </p:nvSpPr>
        <p:spPr/>
        <p:txBody>
          <a:bodyPr/>
          <a:lstStyle/>
          <a:p>
            <a:endParaRPr lang="ko-KR" altLang="en-US"/>
          </a:p>
        </p:txBody>
      </p:sp>
      <p:sp>
        <p:nvSpPr>
          <p:cNvPr id="5" name="Slide Number Placeholder 4"/>
          <p:cNvSpPr>
            <a:spLocks noGrp="1"/>
          </p:cNvSpPr>
          <p:nvPr>
            <p:ph type="sldNum" sz="quarter" idx="12"/>
          </p:nvPr>
        </p:nvSpPr>
        <p:spPr/>
        <p:txBody>
          <a:bodyPr/>
          <a:lstStyle/>
          <a:p>
            <a:fld id="{E3F44F9B-2FF4-4FDE-BFE5-DB33DE4FCA12}" type="slidenum">
              <a:rPr lang="ko-KR" altLang="en-US" smtClean="0"/>
              <a:t>‹#›</a:t>
            </a:fld>
            <a:endParaRPr lang="ko-KR" altLang="en-US"/>
          </a:p>
        </p:txBody>
      </p:sp>
    </p:spTree>
    <p:extLst>
      <p:ext uri="{BB962C8B-B14F-4D97-AF65-F5344CB8AC3E}">
        <p14:creationId xmlns:p14="http://schemas.microsoft.com/office/powerpoint/2010/main" val="29327759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빈 화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E3637E0C-A2F4-491A-BF1A-ED1E0104D23F}" type="datetimeFigureOut">
              <a:rPr lang="ko-KR" altLang="en-US" smtClean="0"/>
              <a:t>2025-11-20</a:t>
            </a:fld>
            <a:endParaRPr lang="ko-KR" alt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ko-KR" altLang="en-US"/>
          </a:p>
        </p:txBody>
      </p:sp>
      <p:sp>
        <p:nvSpPr>
          <p:cNvPr id="9" name="Slide Number Placeholder 8"/>
          <p:cNvSpPr>
            <a:spLocks noGrp="1"/>
          </p:cNvSpPr>
          <p:nvPr>
            <p:ph type="sldNum" sz="quarter" idx="12"/>
          </p:nvPr>
        </p:nvSpPr>
        <p:spPr/>
        <p:txBody>
          <a:bodyPr/>
          <a:lstStyle/>
          <a:p>
            <a:fld id="{E3F44F9B-2FF4-4FDE-BFE5-DB33DE4FCA12}" type="slidenum">
              <a:rPr lang="ko-KR" altLang="en-US" smtClean="0"/>
              <a:t>‹#›</a:t>
            </a:fld>
            <a:endParaRPr lang="ko-KR" altLang="en-US"/>
          </a:p>
        </p:txBody>
      </p:sp>
    </p:spTree>
    <p:extLst>
      <p:ext uri="{BB962C8B-B14F-4D97-AF65-F5344CB8AC3E}">
        <p14:creationId xmlns:p14="http://schemas.microsoft.com/office/powerpoint/2010/main" val="1654665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캡션 있는 콘텐츠">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ko-KR" altLang="en-US"/>
              <a:t>마스터 제목 스타일 편집</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 편집</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E3637E0C-A2F4-491A-BF1A-ED1E0104D23F}" type="datetimeFigureOut">
              <a:rPr lang="ko-KR" altLang="en-US" smtClean="0"/>
              <a:t>2025-11-20</a:t>
            </a:fld>
            <a:endParaRPr lang="ko-KR" alt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ko-KR" alt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E3F44F9B-2FF4-4FDE-BFE5-DB33DE4FCA12}" type="slidenum">
              <a:rPr lang="ko-KR" altLang="en-US" smtClean="0"/>
              <a:t>‹#›</a:t>
            </a:fld>
            <a:endParaRPr lang="ko-KR" altLang="en-US"/>
          </a:p>
        </p:txBody>
      </p:sp>
    </p:spTree>
    <p:extLst>
      <p:ext uri="{BB962C8B-B14F-4D97-AF65-F5344CB8AC3E}">
        <p14:creationId xmlns:p14="http://schemas.microsoft.com/office/powerpoint/2010/main" val="2041598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캡션 있는 그림">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ko-KR" altLang="en-US"/>
              <a:t>마스터 제목 스타일 편집</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ko-KR" altLang="en-US"/>
              <a:t>그림을 추가하려면 아이콘을 클릭하십시오</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 편집</a:t>
            </a:r>
          </a:p>
        </p:txBody>
      </p:sp>
      <p:sp>
        <p:nvSpPr>
          <p:cNvPr id="5" name="Date Placeholder 4"/>
          <p:cNvSpPr>
            <a:spLocks noGrp="1"/>
          </p:cNvSpPr>
          <p:nvPr>
            <p:ph type="dt" sz="half" idx="10"/>
          </p:nvPr>
        </p:nvSpPr>
        <p:spPr/>
        <p:txBody>
          <a:bodyPr/>
          <a:lstStyle/>
          <a:p>
            <a:fld id="{E3637E0C-A2F4-491A-BF1A-ED1E0104D23F}" type="datetimeFigureOut">
              <a:rPr lang="ko-KR" altLang="en-US" smtClean="0"/>
              <a:t>2025-11-20</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E3F44F9B-2FF4-4FDE-BFE5-DB33DE4FCA12}" type="slidenum">
              <a:rPr lang="ko-KR" altLang="en-US" smtClean="0"/>
              <a:t>‹#›</a:t>
            </a:fld>
            <a:endParaRPr lang="ko-KR" altLang="en-US"/>
          </a:p>
        </p:txBody>
      </p:sp>
    </p:spTree>
    <p:extLst>
      <p:ext uri="{BB962C8B-B14F-4D97-AF65-F5344CB8AC3E}">
        <p14:creationId xmlns:p14="http://schemas.microsoft.com/office/powerpoint/2010/main" val="307988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ko-KR" altLang="en-US"/>
              <a:t>마스터 제목 스타일 편집</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E3637E0C-A2F4-491A-BF1A-ED1E0104D23F}" type="datetimeFigureOut">
              <a:rPr lang="ko-KR" altLang="en-US" smtClean="0"/>
              <a:t>2025-11-20</a:t>
            </a:fld>
            <a:endParaRPr lang="ko-KR" alt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ko-KR" alt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3F44F9B-2FF4-4FDE-BFE5-DB33DE4FCA12}" type="slidenum">
              <a:rPr lang="ko-KR" altLang="en-US" smtClean="0"/>
              <a:t>‹#›</a:t>
            </a:fld>
            <a:endParaRPr lang="ko-KR" alt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2296696"/>
      </p:ext>
    </p:extLst>
  </p:cSld>
  <p:clrMap bg1="lt1" tx1="dk1" bg2="lt2" tx2="dk2" accent1="accent1" accent2="accent2" accent3="accent3" accent4="accent4" accent5="accent5" accent6="accent6" hlink="hlink" folHlink="folHlink"/>
  <p:sldLayoutIdLst>
    <p:sldLayoutId id="2147483826" r:id="rId1"/>
    <p:sldLayoutId id="2147483827" r:id="rId2"/>
    <p:sldLayoutId id="2147483828" r:id="rId3"/>
    <p:sldLayoutId id="2147483829" r:id="rId4"/>
    <p:sldLayoutId id="2147483830" r:id="rId5"/>
    <p:sldLayoutId id="2147483831" r:id="rId6"/>
    <p:sldLayoutId id="2147483832" r:id="rId7"/>
    <p:sldLayoutId id="2147483833" r:id="rId8"/>
    <p:sldLayoutId id="2147483834" r:id="rId9"/>
    <p:sldLayoutId id="2147483835" r:id="rId10"/>
    <p:sldLayoutId id="2147483836" r:id="rId11"/>
  </p:sldLayoutIdLst>
  <p:txStyles>
    <p:titleStyle>
      <a:lvl1pPr algn="l" defTabSz="914400" rtl="0" eaLnBrk="1" latinLnBrk="1"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1"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1"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1"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1"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1"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1"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1"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1"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1"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72C48BAC-3550-4735-A634-3F2621BCE7EB}"/>
              </a:ext>
            </a:extLst>
          </p:cNvPr>
          <p:cNvSpPr>
            <a:spLocks noGrp="1"/>
          </p:cNvSpPr>
          <p:nvPr>
            <p:ph type="ctrTitle"/>
          </p:nvPr>
        </p:nvSpPr>
        <p:spPr>
          <a:xfrm>
            <a:off x="1524000" y="2235200"/>
            <a:ext cx="9144000" cy="2387600"/>
          </a:xfrm>
        </p:spPr>
        <p:txBody>
          <a:bodyPr>
            <a:normAutofit fontScale="90000"/>
          </a:bodyPr>
          <a:lstStyle/>
          <a:p>
            <a:pPr algn="ctr"/>
            <a:r>
              <a:rPr lang="en-US" altLang="ko-KR" sz="4200" dirty="0">
                <a:latin typeface="Calibri" panose="020F0502020204030204" pitchFamily="34" charset="0"/>
                <a:ea typeface="Calibri" panose="020F0502020204030204" pitchFamily="34" charset="0"/>
                <a:cs typeface="Calibri" panose="020F0502020204030204" pitchFamily="34" charset="0"/>
              </a:rPr>
              <a:t>Draft Allocation Scheme for the Eastern Atlantic and Mediterranean Bluefin Tuna Stock </a:t>
            </a:r>
            <a:br>
              <a:rPr lang="ko-KR" altLang="ko-KR" dirty="0">
                <a:latin typeface="Calibri" panose="020F0502020204030204" pitchFamily="34" charset="0"/>
                <a:cs typeface="Calibri" panose="020F0502020204030204" pitchFamily="34" charset="0"/>
              </a:rPr>
            </a:br>
            <a:endParaRPr lang="ko-KR" altLang="en-US" dirty="0">
              <a:latin typeface="Calibri" panose="020F0502020204030204" pitchFamily="34" charset="0"/>
              <a:cs typeface="Calibri" panose="020F0502020204030204" pitchFamily="34" charset="0"/>
            </a:endParaRPr>
          </a:p>
        </p:txBody>
      </p:sp>
      <p:sp>
        <p:nvSpPr>
          <p:cNvPr id="3" name="부제목 2">
            <a:extLst>
              <a:ext uri="{FF2B5EF4-FFF2-40B4-BE49-F238E27FC236}">
                <a16:creationId xmlns:a16="http://schemas.microsoft.com/office/drawing/2014/main" id="{5C291745-45B3-4088-9F52-C8F09231366D}"/>
              </a:ext>
            </a:extLst>
          </p:cNvPr>
          <p:cNvSpPr>
            <a:spLocks noGrp="1"/>
          </p:cNvSpPr>
          <p:nvPr>
            <p:ph type="subTitle" idx="1"/>
          </p:nvPr>
        </p:nvSpPr>
        <p:spPr>
          <a:xfrm>
            <a:off x="4464450" y="3939790"/>
            <a:ext cx="3256192" cy="1655762"/>
          </a:xfrm>
        </p:spPr>
        <p:txBody>
          <a:bodyPr/>
          <a:lstStyle/>
          <a:p>
            <a:r>
              <a:rPr lang="en-US" altLang="ko-KR" dirty="0">
                <a:latin typeface="Calibri" panose="020F0502020204030204" pitchFamily="34" charset="0"/>
                <a:ea typeface="Calibri" panose="020F0502020204030204" pitchFamily="34" charset="0"/>
                <a:cs typeface="Calibri" panose="020F0502020204030204" pitchFamily="34" charset="0"/>
              </a:rPr>
              <a:t>Republic of Korea</a:t>
            </a:r>
            <a:endParaRPr lang="ko-KR" altLang="en-US" dirty="0">
              <a:latin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BC1D2ACF-E80C-145B-513A-68BBBFBE7371}"/>
              </a:ext>
            </a:extLst>
          </p:cNvPr>
          <p:cNvSpPr txBox="1"/>
          <p:nvPr/>
        </p:nvSpPr>
        <p:spPr>
          <a:xfrm>
            <a:off x="7187184" y="705853"/>
            <a:ext cx="4058332" cy="400110"/>
          </a:xfrm>
          <a:prstGeom prst="rect">
            <a:avLst/>
          </a:prstGeom>
          <a:noFill/>
        </p:spPr>
        <p:txBody>
          <a:bodyPr wrap="square" rtlCol="0">
            <a:spAutoFit/>
          </a:bodyPr>
          <a:lstStyle/>
          <a:p>
            <a:r>
              <a:rPr lang="en-US" sz="2000" b="1" dirty="0"/>
              <a:t>PA2_613_</a:t>
            </a:r>
            <a:r>
              <a:rPr lang="en-US" sz="2000" b="1"/>
              <a:t>Annex1_REV_1/2025</a:t>
            </a:r>
            <a:endParaRPr lang="en-US" sz="2000" b="1" dirty="0"/>
          </a:p>
        </p:txBody>
      </p:sp>
    </p:spTree>
    <p:extLst>
      <p:ext uri="{BB962C8B-B14F-4D97-AF65-F5344CB8AC3E}">
        <p14:creationId xmlns:p14="http://schemas.microsoft.com/office/powerpoint/2010/main" val="1956487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D337C4DB-5567-4FD1-AFC8-4BF57CE62937}"/>
              </a:ext>
            </a:extLst>
          </p:cNvPr>
          <p:cNvSpPr>
            <a:spLocks noGrp="1"/>
          </p:cNvSpPr>
          <p:nvPr>
            <p:ph type="title"/>
          </p:nvPr>
        </p:nvSpPr>
        <p:spPr>
          <a:xfrm>
            <a:off x="1097280" y="988906"/>
            <a:ext cx="10058400" cy="748454"/>
          </a:xfrm>
        </p:spPr>
        <p:txBody>
          <a:bodyPr/>
          <a:lstStyle/>
          <a:p>
            <a:r>
              <a:rPr lang="en-US" altLang="ko-KR" dirty="0"/>
              <a:t>Introduction</a:t>
            </a:r>
            <a:endParaRPr lang="ko-KR" altLang="en-US" dirty="0"/>
          </a:p>
        </p:txBody>
      </p:sp>
      <p:sp>
        <p:nvSpPr>
          <p:cNvPr id="3" name="내용 개체 틀 2">
            <a:extLst>
              <a:ext uri="{FF2B5EF4-FFF2-40B4-BE49-F238E27FC236}">
                <a16:creationId xmlns:a16="http://schemas.microsoft.com/office/drawing/2014/main" id="{BACBDE2C-97F9-4473-9ED6-88DED3762E04}"/>
              </a:ext>
            </a:extLst>
          </p:cNvPr>
          <p:cNvSpPr>
            <a:spLocks noGrp="1"/>
          </p:cNvSpPr>
          <p:nvPr>
            <p:ph idx="1"/>
          </p:nvPr>
        </p:nvSpPr>
        <p:spPr/>
        <p:txBody>
          <a:bodyPr>
            <a:normAutofit fontScale="77500" lnSpcReduction="20000"/>
          </a:bodyPr>
          <a:lstStyle/>
          <a:p>
            <a:pPr>
              <a:lnSpc>
                <a:spcPct val="120000"/>
              </a:lnSpc>
            </a:pPr>
            <a:r>
              <a:rPr lang="en-US" altLang="ko-KR" sz="3000" dirty="0"/>
              <a:t>The Atlantic bluefin tuna stock is a common asset shared by all members and entities. However, the current allocation structure has long entrenched a serious imbalance, with the top seven major fishing CPCs occupying about 95% of the total quota, while ten small fishing CPCs share only around 5%. </a:t>
            </a:r>
          </a:p>
          <a:p>
            <a:pPr>
              <a:lnSpc>
                <a:spcPct val="120000"/>
              </a:lnSpc>
            </a:pPr>
            <a:r>
              <a:rPr lang="en-US" altLang="ko-KR" sz="3000" dirty="0"/>
              <a:t>Based on the recommendations of the SCRS, the TAC for 2026~2028 is expected to increase from 40,570 t to either 48,403 t or 45,191 t. The distribution of this increase is not merely a question of “who gets how much more,” but about maintaining stable rules, minimizing dispute risk, and ensuring that allocations can be monitored and enforced consistently.</a:t>
            </a:r>
            <a:endParaRPr lang="ko-KR" altLang="ko-KR" sz="3000" dirty="0"/>
          </a:p>
          <a:p>
            <a:endParaRPr lang="ko-KR" altLang="en-US" dirty="0"/>
          </a:p>
        </p:txBody>
      </p:sp>
    </p:spTree>
    <p:extLst>
      <p:ext uri="{BB962C8B-B14F-4D97-AF65-F5344CB8AC3E}">
        <p14:creationId xmlns:p14="http://schemas.microsoft.com/office/powerpoint/2010/main" val="41885481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0B7E3019-11D6-4986-8986-975510484CE4}"/>
              </a:ext>
            </a:extLst>
          </p:cNvPr>
          <p:cNvSpPr>
            <a:spLocks noGrp="1"/>
          </p:cNvSpPr>
          <p:nvPr>
            <p:ph type="title"/>
          </p:nvPr>
        </p:nvSpPr>
        <p:spPr/>
        <p:txBody>
          <a:bodyPr/>
          <a:lstStyle/>
          <a:p>
            <a:r>
              <a:rPr lang="en-US" altLang="ko-KR" dirty="0"/>
              <a:t>Introduction</a:t>
            </a:r>
            <a:endParaRPr lang="ko-KR" altLang="en-US" dirty="0"/>
          </a:p>
        </p:txBody>
      </p:sp>
      <p:sp>
        <p:nvSpPr>
          <p:cNvPr id="3" name="내용 개체 틀 2">
            <a:extLst>
              <a:ext uri="{FF2B5EF4-FFF2-40B4-BE49-F238E27FC236}">
                <a16:creationId xmlns:a16="http://schemas.microsoft.com/office/drawing/2014/main" id="{D8978CC4-3A24-471C-AC36-922CA2736942}"/>
              </a:ext>
            </a:extLst>
          </p:cNvPr>
          <p:cNvSpPr>
            <a:spLocks noGrp="1"/>
          </p:cNvSpPr>
          <p:nvPr>
            <p:ph idx="1"/>
          </p:nvPr>
        </p:nvSpPr>
        <p:spPr/>
        <p:txBody>
          <a:bodyPr>
            <a:normAutofit/>
          </a:bodyPr>
          <a:lstStyle/>
          <a:p>
            <a:endParaRPr lang="en-US" altLang="ko-KR" sz="2800" dirty="0"/>
          </a:p>
          <a:p>
            <a:r>
              <a:rPr lang="en-US" altLang="ko-KR" sz="2800" dirty="0"/>
              <a:t>This proposal presents a balanced and pragmatic approach that guarantees an absolute increase for all CPCs, reestablishes practical access for small harvesters and coastal States, and respects the historical contributions and legitimate needs of large harvesters.</a:t>
            </a:r>
            <a:endParaRPr lang="ko-KR" altLang="ko-KR" sz="2800" dirty="0"/>
          </a:p>
        </p:txBody>
      </p:sp>
    </p:spTree>
    <p:extLst>
      <p:ext uri="{BB962C8B-B14F-4D97-AF65-F5344CB8AC3E}">
        <p14:creationId xmlns:p14="http://schemas.microsoft.com/office/powerpoint/2010/main" val="2643388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1B9B3303-0845-4831-914B-690D69690C4B}"/>
              </a:ext>
            </a:extLst>
          </p:cNvPr>
          <p:cNvSpPr>
            <a:spLocks noGrp="1"/>
          </p:cNvSpPr>
          <p:nvPr>
            <p:ph type="title"/>
          </p:nvPr>
        </p:nvSpPr>
        <p:spPr>
          <a:xfrm>
            <a:off x="1066800" y="632594"/>
            <a:ext cx="10058400" cy="990262"/>
          </a:xfrm>
        </p:spPr>
        <p:txBody>
          <a:bodyPr>
            <a:normAutofit/>
          </a:bodyPr>
          <a:lstStyle/>
          <a:p>
            <a:r>
              <a:rPr lang="en-US" altLang="ko-KR" sz="4000" dirty="0"/>
              <a:t>This draft adheres to the following principles:</a:t>
            </a:r>
            <a:endParaRPr lang="ko-KR" altLang="en-US" sz="4000" dirty="0"/>
          </a:p>
        </p:txBody>
      </p:sp>
      <p:sp>
        <p:nvSpPr>
          <p:cNvPr id="3" name="내용 개체 틀 2">
            <a:extLst>
              <a:ext uri="{FF2B5EF4-FFF2-40B4-BE49-F238E27FC236}">
                <a16:creationId xmlns:a16="http://schemas.microsoft.com/office/drawing/2014/main" id="{76781020-1A89-454F-98AD-FFE21BFD90C8}"/>
              </a:ext>
            </a:extLst>
          </p:cNvPr>
          <p:cNvSpPr>
            <a:spLocks noGrp="1"/>
          </p:cNvSpPr>
          <p:nvPr>
            <p:ph idx="1"/>
          </p:nvPr>
        </p:nvSpPr>
        <p:spPr/>
        <p:txBody>
          <a:bodyPr>
            <a:noAutofit/>
          </a:bodyPr>
          <a:lstStyle/>
          <a:p>
            <a:pPr lvl="1"/>
            <a:r>
              <a:rPr lang="en-US" altLang="ko-KR" sz="2500" dirty="0"/>
              <a:t>It mitigates the severe imbalance between small-fishing CPCs (≤1,000 t) and large-fishing CPCs (&gt;1,000 t)</a:t>
            </a:r>
            <a:endParaRPr lang="ko-KR" altLang="ko-KR" sz="2500" dirty="0"/>
          </a:p>
          <a:p>
            <a:pPr lvl="1"/>
            <a:r>
              <a:rPr lang="en-US" altLang="ko-KR" sz="2500" dirty="0"/>
              <a:t>In recognition of the contributions of large fishing CPCs, the framework takes due account of historical catches and provides for a phased approach to quota adjustments.</a:t>
            </a:r>
            <a:endParaRPr lang="ko-KR" altLang="ko-KR" sz="2500" dirty="0"/>
          </a:p>
          <a:p>
            <a:pPr lvl="1"/>
            <a:r>
              <a:rPr lang="en-US" altLang="ko-KR" sz="2500" dirty="0"/>
              <a:t>It respects the rights of coastal States whose economies depend on fisheries resources.</a:t>
            </a:r>
            <a:endParaRPr lang="ko-KR" altLang="ko-KR" sz="2500" dirty="0"/>
          </a:p>
          <a:p>
            <a:pPr lvl="1"/>
            <a:r>
              <a:rPr lang="en-US" altLang="ko-KR" sz="2500" dirty="0"/>
              <a:t>To ensure transparency and fairness, the framework allocates quotas through a formula-based approach. This allows every CPC to verify at any time how its allocation has been calculated, as the same method is applied uniformly to all members, thereby ensuring fairness</a:t>
            </a:r>
          </a:p>
        </p:txBody>
      </p:sp>
    </p:spTree>
    <p:extLst>
      <p:ext uri="{BB962C8B-B14F-4D97-AF65-F5344CB8AC3E}">
        <p14:creationId xmlns:p14="http://schemas.microsoft.com/office/powerpoint/2010/main" val="8634964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제목 1">
                <a:extLst>
                  <a:ext uri="{FF2B5EF4-FFF2-40B4-BE49-F238E27FC236}">
                    <a16:creationId xmlns:a16="http://schemas.microsoft.com/office/drawing/2014/main" id="{B2487523-90D2-4590-9989-EEC1E94AA624}"/>
                  </a:ext>
                </a:extLst>
              </p:cNvPr>
              <p:cNvSpPr>
                <a:spLocks noGrp="1"/>
              </p:cNvSpPr>
              <p:nvPr>
                <p:ph type="title"/>
              </p:nvPr>
            </p:nvSpPr>
            <p:spPr>
              <a:xfrm>
                <a:off x="1097280" y="1423425"/>
                <a:ext cx="10058400" cy="1450757"/>
              </a:xfrm>
            </p:spPr>
            <p:txBody>
              <a:bodyPr>
                <a:normAutofit fontScale="90000"/>
              </a:bodyPr>
              <a:lstStyle/>
              <a:p>
                <a:pPr lvl="0" algn="ctr"/>
                <a:br>
                  <a:rPr lang="ko-KR" altLang="ko-KR" sz="3300" dirty="0">
                    <a:latin typeface="+mn-lt"/>
                  </a:rPr>
                </a:br>
                <a14:m>
                  <m:oMath xmlns:m="http://schemas.openxmlformats.org/officeDocument/2006/math">
                    <m:r>
                      <a:rPr lang="en-US" altLang="ko-KR" sz="2700" i="1" smtClean="0">
                        <a:latin typeface="Cambria Math" panose="02040503050406030204" pitchFamily="18" charset="0"/>
                      </a:rPr>
                      <m:t>𝐼𝑛𝑐𝑟𝑒𝑎𝑠</m:t>
                    </m:r>
                    <m:sSub>
                      <m:sSubPr>
                        <m:ctrlPr>
                          <a:rPr lang="ko-KR" altLang="ko-KR" sz="2700" i="1">
                            <a:latin typeface="Cambria Math" panose="02040503050406030204" pitchFamily="18" charset="0"/>
                          </a:rPr>
                        </m:ctrlPr>
                      </m:sSubPr>
                      <m:e>
                        <m:r>
                          <a:rPr lang="en-US" altLang="ko-KR" sz="2700" i="1">
                            <a:latin typeface="Cambria Math" panose="02040503050406030204" pitchFamily="18" charset="0"/>
                          </a:rPr>
                          <m:t>𝑒</m:t>
                        </m:r>
                      </m:e>
                      <m:sub>
                        <m:r>
                          <a:rPr lang="en-US" altLang="ko-KR" sz="2700" i="1">
                            <a:latin typeface="Cambria Math" panose="02040503050406030204" pitchFamily="18" charset="0"/>
                          </a:rPr>
                          <m:t>𝑖</m:t>
                        </m:r>
                      </m:sub>
                    </m:sSub>
                    <m:r>
                      <a:rPr lang="en-US" altLang="ko-KR" sz="2700" i="1">
                        <a:latin typeface="Cambria Math" panose="02040503050406030204" pitchFamily="18" charset="0"/>
                      </a:rPr>
                      <m:t>=7733(</m:t>
                    </m:r>
                    <m:r>
                      <a:rPr lang="en-US" altLang="ko-KR" sz="2700" i="1">
                        <a:latin typeface="Cambria Math" panose="02040503050406030204" pitchFamily="18" charset="0"/>
                      </a:rPr>
                      <m:t>𝑇𝐴𝐶</m:t>
                    </m:r>
                    <m:r>
                      <a:rPr lang="en-US" altLang="ko-KR" sz="2700" i="1">
                        <a:latin typeface="Cambria Math" panose="02040503050406030204" pitchFamily="18" charset="0"/>
                      </a:rPr>
                      <m:t> </m:t>
                    </m:r>
                    <m:r>
                      <a:rPr lang="en-US" altLang="ko-KR" sz="2700" i="1">
                        <a:latin typeface="Cambria Math" panose="02040503050406030204" pitchFamily="18" charset="0"/>
                      </a:rPr>
                      <m:t>𝐼𝑛𝑐𝑟𝑒𝑎𝑠𝑒</m:t>
                    </m:r>
                    <m:r>
                      <a:rPr lang="en-US" altLang="ko-KR" sz="2700" i="1">
                        <a:latin typeface="Cambria Math" panose="02040503050406030204" pitchFamily="18" charset="0"/>
                      </a:rPr>
                      <m:t>) ∗</m:t>
                    </m:r>
                  </m:oMath>
                </a14:m>
                <a:r>
                  <a:rPr lang="en-US" altLang="ko-KR" sz="2700" dirty="0">
                    <a:latin typeface="+mn-lt"/>
                  </a:rPr>
                  <a:t> [(0.7</a:t>
                </a:r>
                <a14:m>
                  <m:oMath xmlns:m="http://schemas.openxmlformats.org/officeDocument/2006/math">
                    <m:r>
                      <a:rPr lang="en-US" altLang="ko-KR" sz="2700" i="1">
                        <a:latin typeface="Cambria Math" panose="02040503050406030204" pitchFamily="18" charset="0"/>
                      </a:rPr>
                      <m:t>∗</m:t>
                    </m:r>
                  </m:oMath>
                </a14:m>
                <a:r>
                  <a:rPr lang="en-US" altLang="ko-KR" sz="2700" i="1" dirty="0">
                    <a:latin typeface="+mn-lt"/>
                  </a:rPr>
                  <a:t> </a:t>
                </a:r>
                <a14:m>
                  <m:oMath xmlns:m="http://schemas.openxmlformats.org/officeDocument/2006/math">
                    <m:r>
                      <a:rPr lang="en-US" altLang="ko-KR" sz="2700" i="1">
                        <a:latin typeface="Cambria Math" panose="02040503050406030204" pitchFamily="18" charset="0"/>
                      </a:rPr>
                      <m:t>𝑐𝑢𝑟𝑟𝑒𝑛𝑡</m:t>
                    </m:r>
                    <m:r>
                      <a:rPr lang="en-US" altLang="ko-KR" sz="2700" i="1">
                        <a:latin typeface="Cambria Math" panose="02040503050406030204" pitchFamily="18" charset="0"/>
                      </a:rPr>
                      <m:t> </m:t>
                    </m:r>
                    <m:r>
                      <a:rPr lang="en-US" altLang="ko-KR" sz="2700" i="1">
                        <a:latin typeface="Cambria Math" panose="02040503050406030204" pitchFamily="18" charset="0"/>
                      </a:rPr>
                      <m:t>𝑠h𝑎𝑟</m:t>
                    </m:r>
                    <m:sSub>
                      <m:sSubPr>
                        <m:ctrlPr>
                          <a:rPr lang="ko-KR" altLang="ko-KR" sz="2700" i="1">
                            <a:latin typeface="Cambria Math" panose="02040503050406030204" pitchFamily="18" charset="0"/>
                          </a:rPr>
                        </m:ctrlPr>
                      </m:sSubPr>
                      <m:e>
                        <m:r>
                          <a:rPr lang="en-US" altLang="ko-KR" sz="2700" i="1">
                            <a:latin typeface="Cambria Math" panose="02040503050406030204" pitchFamily="18" charset="0"/>
                          </a:rPr>
                          <m:t>𝑒</m:t>
                        </m:r>
                      </m:e>
                      <m:sub>
                        <m:r>
                          <a:rPr lang="en-US" altLang="ko-KR" sz="2700" i="1">
                            <a:latin typeface="Cambria Math" panose="02040503050406030204" pitchFamily="18" charset="0"/>
                          </a:rPr>
                          <m:t>𝑖</m:t>
                        </m:r>
                      </m:sub>
                    </m:sSub>
                    <m:r>
                      <a:rPr lang="en-US" altLang="ko-KR" sz="2700" i="1">
                        <a:latin typeface="Cambria Math" panose="02040503050406030204" pitchFamily="18" charset="0"/>
                      </a:rPr>
                      <m:t>)+(0.3∗</m:t>
                    </m:r>
                    <m:r>
                      <a:rPr lang="en-US" altLang="ko-KR" sz="2700" i="1">
                        <a:latin typeface="Cambria Math" panose="02040503050406030204" pitchFamily="18" charset="0"/>
                      </a:rPr>
                      <m:t>𝑊𝑒𝑖𝑔h</m:t>
                    </m:r>
                    <m:sSub>
                      <m:sSubPr>
                        <m:ctrlPr>
                          <a:rPr lang="ko-KR" altLang="ko-KR" sz="2700" i="1">
                            <a:latin typeface="Cambria Math" panose="02040503050406030204" pitchFamily="18" charset="0"/>
                          </a:rPr>
                        </m:ctrlPr>
                      </m:sSubPr>
                      <m:e>
                        <m:r>
                          <a:rPr lang="en-US" altLang="ko-KR" sz="2700" i="1">
                            <a:latin typeface="Cambria Math" panose="02040503050406030204" pitchFamily="18" charset="0"/>
                          </a:rPr>
                          <m:t>𝑡</m:t>
                        </m:r>
                      </m:e>
                      <m:sub>
                        <m:r>
                          <a:rPr lang="en-US" altLang="ko-KR" sz="2700" i="1">
                            <a:latin typeface="Cambria Math" panose="02040503050406030204" pitchFamily="18" charset="0"/>
                          </a:rPr>
                          <m:t>𝑖</m:t>
                        </m:r>
                      </m:sub>
                    </m:sSub>
                    <m:r>
                      <a:rPr lang="en-US" altLang="ko-KR" sz="2700" i="1">
                        <a:latin typeface="Cambria Math" panose="02040503050406030204" pitchFamily="18" charset="0"/>
                      </a:rPr>
                      <m:t>)]</m:t>
                    </m:r>
                  </m:oMath>
                </a14:m>
                <a:r>
                  <a:rPr lang="en-US" altLang="ko-KR" sz="2700" dirty="0">
                    <a:latin typeface="+mn-lt"/>
                  </a:rPr>
                  <a:t> </a:t>
                </a:r>
                <a:br>
                  <a:rPr lang="ko-KR" altLang="ko-KR" dirty="0">
                    <a:latin typeface="+mn-lt"/>
                  </a:rPr>
                </a:br>
                <a:r>
                  <a:rPr lang="en-US" altLang="ko-KR" dirty="0">
                    <a:latin typeface="+mn-lt"/>
                  </a:rPr>
                  <a:t> </a:t>
                </a:r>
                <a:br>
                  <a:rPr lang="ko-KR" altLang="ko-KR" dirty="0">
                    <a:latin typeface="+mn-lt"/>
                  </a:rPr>
                </a:br>
                <a:endParaRPr lang="ko-KR" altLang="en-US" dirty="0">
                  <a:latin typeface="+mn-lt"/>
                </a:endParaRPr>
              </a:p>
            </p:txBody>
          </p:sp>
        </mc:Choice>
        <mc:Fallback xmlns="">
          <p:sp>
            <p:nvSpPr>
              <p:cNvPr id="2" name="제목 1">
                <a:extLst>
                  <a:ext uri="{FF2B5EF4-FFF2-40B4-BE49-F238E27FC236}">
                    <a16:creationId xmlns:a16="http://schemas.microsoft.com/office/drawing/2014/main" id="{B2487523-90D2-4590-9989-EEC1E94AA624}"/>
                  </a:ext>
                </a:extLst>
              </p:cNvPr>
              <p:cNvSpPr>
                <a:spLocks noGrp="1" noRot="1" noChangeAspect="1" noMove="1" noResize="1" noEditPoints="1" noAdjustHandles="1" noChangeArrowheads="1" noChangeShapeType="1" noTextEdit="1"/>
              </p:cNvSpPr>
              <p:nvPr>
                <p:ph type="title"/>
              </p:nvPr>
            </p:nvSpPr>
            <p:spPr>
              <a:xfrm>
                <a:off x="1097280" y="1423425"/>
                <a:ext cx="10058400" cy="1450757"/>
              </a:xfrm>
              <a:blipFill>
                <a:blip r:embed="rId2"/>
                <a:stretch>
                  <a:fillRect t="-12236"/>
                </a:stretch>
              </a:blipFill>
            </p:spPr>
            <p:txBody>
              <a:bodyPr/>
              <a:lstStyle/>
              <a:p>
                <a:r>
                  <a:rPr lang="ko-KR" altLang="en-US">
                    <a:noFill/>
                  </a:rPr>
                  <a:t> </a:t>
                </a:r>
              </a:p>
            </p:txBody>
          </p:sp>
        </mc:Fallback>
      </mc:AlternateContent>
      <p:sp>
        <p:nvSpPr>
          <p:cNvPr id="3" name="내용 개체 틀 2">
            <a:extLst>
              <a:ext uri="{FF2B5EF4-FFF2-40B4-BE49-F238E27FC236}">
                <a16:creationId xmlns:a16="http://schemas.microsoft.com/office/drawing/2014/main" id="{49D92D62-7D4A-497E-89E8-3011C2DBD8F4}"/>
              </a:ext>
            </a:extLst>
          </p:cNvPr>
          <p:cNvSpPr>
            <a:spLocks noGrp="1"/>
          </p:cNvSpPr>
          <p:nvPr>
            <p:ph idx="1"/>
          </p:nvPr>
        </p:nvSpPr>
        <p:spPr/>
        <p:txBody>
          <a:bodyPr>
            <a:normAutofit fontScale="92500" lnSpcReduction="20000"/>
          </a:bodyPr>
          <a:lstStyle/>
          <a:p>
            <a:pPr lvl="1"/>
            <a:r>
              <a:rPr lang="en-US" altLang="ko-KR" sz="2800" dirty="0"/>
              <a:t>TAC Increase factor</a:t>
            </a:r>
          </a:p>
          <a:p>
            <a:pPr lvl="1"/>
            <a:endParaRPr lang="ko-KR" altLang="ko-KR" sz="2800" dirty="0"/>
          </a:p>
          <a:p>
            <a:pPr lvl="2"/>
            <a:r>
              <a:rPr lang="en-US" altLang="ko-KR" sz="2800" dirty="0"/>
              <a:t>For the new entrants Senegal and Panama, a fixed amount of 50 t each is allocated, following the precedent set by Namibia. </a:t>
            </a:r>
          </a:p>
          <a:p>
            <a:pPr lvl="2"/>
            <a:endParaRPr lang="ko-KR" altLang="ko-KR" sz="2800" dirty="0"/>
          </a:p>
          <a:p>
            <a:pPr lvl="2"/>
            <a:r>
              <a:rPr lang="en-US" altLang="ko-KR" sz="2800" dirty="0"/>
              <a:t>From the total TAC increase of 7,833 t, 100 t for Senegal and Panama is deducted. </a:t>
            </a:r>
          </a:p>
          <a:p>
            <a:pPr lvl="2"/>
            <a:endParaRPr lang="ko-KR" altLang="ko-KR" sz="2800" dirty="0"/>
          </a:p>
          <a:p>
            <a:pPr lvl="2"/>
            <a:r>
              <a:rPr lang="en-US" altLang="ko-KR" sz="2800" dirty="0"/>
              <a:t>Therefore, the remaining 7,733t is the new TAC allocated among the existing CPCs (The figure is subject to change depending on the Panel’s decision on the MP recommendation.)</a:t>
            </a:r>
            <a:endParaRPr lang="ko-KR" altLang="ko-KR" sz="2800" dirty="0"/>
          </a:p>
          <a:p>
            <a:endParaRPr lang="ko-KR" altLang="en-US" dirty="0"/>
          </a:p>
        </p:txBody>
      </p:sp>
    </p:spTree>
    <p:extLst>
      <p:ext uri="{BB962C8B-B14F-4D97-AF65-F5344CB8AC3E}">
        <p14:creationId xmlns:p14="http://schemas.microsoft.com/office/powerpoint/2010/main" val="24423346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제목 1">
                <a:extLst>
                  <a:ext uri="{FF2B5EF4-FFF2-40B4-BE49-F238E27FC236}">
                    <a16:creationId xmlns:a16="http://schemas.microsoft.com/office/drawing/2014/main" id="{3E77B00E-1FEC-4C2B-8701-3A13AF5BA860}"/>
                  </a:ext>
                </a:extLst>
              </p:cNvPr>
              <p:cNvSpPr>
                <a:spLocks noGrp="1"/>
              </p:cNvSpPr>
              <p:nvPr>
                <p:ph type="title"/>
              </p:nvPr>
            </p:nvSpPr>
            <p:spPr>
              <a:xfrm>
                <a:off x="1097280" y="988906"/>
                <a:ext cx="10058400" cy="748454"/>
              </a:xfrm>
            </p:spPr>
            <p:txBody>
              <a:bodyPr>
                <a:normAutofit/>
              </a:bodyPr>
              <a:lstStyle/>
              <a:p>
                <a14:m>
                  <m:oMath xmlns:m="http://schemas.openxmlformats.org/officeDocument/2006/math">
                    <m:r>
                      <a:rPr lang="en-US" altLang="ko-KR" sz="2400" i="1" smtClean="0">
                        <a:latin typeface="Cambria Math" panose="02040503050406030204" pitchFamily="18" charset="0"/>
                      </a:rPr>
                      <m:t>𝐼𝑛𝑐𝑟𝑒𝑎𝑠</m:t>
                    </m:r>
                    <m:sSub>
                      <m:sSubPr>
                        <m:ctrlPr>
                          <a:rPr lang="ko-KR" altLang="ko-KR" sz="2400" i="1">
                            <a:latin typeface="Cambria Math" panose="02040503050406030204" pitchFamily="18" charset="0"/>
                          </a:rPr>
                        </m:ctrlPr>
                      </m:sSubPr>
                      <m:e>
                        <m:r>
                          <a:rPr lang="en-US" altLang="ko-KR" sz="2400" i="1">
                            <a:latin typeface="Cambria Math" panose="02040503050406030204" pitchFamily="18" charset="0"/>
                          </a:rPr>
                          <m:t>𝑒</m:t>
                        </m:r>
                      </m:e>
                      <m:sub>
                        <m:r>
                          <a:rPr lang="en-US" altLang="ko-KR" sz="2400" i="1">
                            <a:latin typeface="Cambria Math" panose="02040503050406030204" pitchFamily="18" charset="0"/>
                          </a:rPr>
                          <m:t>𝑖</m:t>
                        </m:r>
                      </m:sub>
                    </m:sSub>
                    <m:r>
                      <a:rPr lang="en-US" altLang="ko-KR" sz="2400" i="1">
                        <a:latin typeface="Cambria Math" panose="02040503050406030204" pitchFamily="18" charset="0"/>
                      </a:rPr>
                      <m:t>=7733(</m:t>
                    </m:r>
                    <m:r>
                      <a:rPr lang="en-US" altLang="ko-KR" sz="2400" i="1">
                        <a:latin typeface="Cambria Math" panose="02040503050406030204" pitchFamily="18" charset="0"/>
                      </a:rPr>
                      <m:t>𝑇𝐴𝐶</m:t>
                    </m:r>
                    <m:r>
                      <a:rPr lang="en-US" altLang="ko-KR" sz="2400" i="1">
                        <a:latin typeface="Cambria Math" panose="02040503050406030204" pitchFamily="18" charset="0"/>
                      </a:rPr>
                      <m:t> </m:t>
                    </m:r>
                    <m:r>
                      <a:rPr lang="en-US" altLang="ko-KR" sz="2400" i="1">
                        <a:latin typeface="Cambria Math" panose="02040503050406030204" pitchFamily="18" charset="0"/>
                      </a:rPr>
                      <m:t>𝐼𝑛𝑐𝑟𝑒𝑎𝑠𝑒</m:t>
                    </m:r>
                    <m:r>
                      <a:rPr lang="en-US" altLang="ko-KR" sz="2400" i="1">
                        <a:latin typeface="Cambria Math" panose="02040503050406030204" pitchFamily="18" charset="0"/>
                      </a:rPr>
                      <m:t>) ∗</m:t>
                    </m:r>
                  </m:oMath>
                </a14:m>
                <a:r>
                  <a:rPr lang="en-US" altLang="ko-KR" sz="2400" dirty="0">
                    <a:latin typeface="+mn-lt"/>
                  </a:rPr>
                  <a:t> [(0.7</a:t>
                </a:r>
                <a14:m>
                  <m:oMath xmlns:m="http://schemas.openxmlformats.org/officeDocument/2006/math">
                    <m:r>
                      <a:rPr lang="en-US" altLang="ko-KR" sz="2400" i="1">
                        <a:latin typeface="Cambria Math" panose="02040503050406030204" pitchFamily="18" charset="0"/>
                      </a:rPr>
                      <m:t>∗</m:t>
                    </m:r>
                  </m:oMath>
                </a14:m>
                <a:r>
                  <a:rPr lang="en-US" altLang="ko-KR" sz="2400" i="1" dirty="0">
                    <a:latin typeface="+mn-lt"/>
                  </a:rPr>
                  <a:t> </a:t>
                </a:r>
                <a14:m>
                  <m:oMath xmlns:m="http://schemas.openxmlformats.org/officeDocument/2006/math">
                    <m:r>
                      <a:rPr lang="en-US" altLang="ko-KR" sz="2400" i="1">
                        <a:latin typeface="Cambria Math" panose="02040503050406030204" pitchFamily="18" charset="0"/>
                      </a:rPr>
                      <m:t>𝑐𝑢𝑟𝑟𝑒𝑛𝑡</m:t>
                    </m:r>
                    <m:r>
                      <a:rPr lang="en-US" altLang="ko-KR" sz="2400" i="1">
                        <a:latin typeface="Cambria Math" panose="02040503050406030204" pitchFamily="18" charset="0"/>
                      </a:rPr>
                      <m:t> </m:t>
                    </m:r>
                    <m:r>
                      <a:rPr lang="en-US" altLang="ko-KR" sz="2400" i="1">
                        <a:latin typeface="Cambria Math" panose="02040503050406030204" pitchFamily="18" charset="0"/>
                      </a:rPr>
                      <m:t>𝑠h𝑎𝑟</m:t>
                    </m:r>
                    <m:sSub>
                      <m:sSubPr>
                        <m:ctrlPr>
                          <a:rPr lang="ko-KR" altLang="ko-KR" sz="2400" i="1">
                            <a:latin typeface="Cambria Math" panose="02040503050406030204" pitchFamily="18" charset="0"/>
                          </a:rPr>
                        </m:ctrlPr>
                      </m:sSubPr>
                      <m:e>
                        <m:r>
                          <a:rPr lang="en-US" altLang="ko-KR" sz="2400" i="1">
                            <a:latin typeface="Cambria Math" panose="02040503050406030204" pitchFamily="18" charset="0"/>
                          </a:rPr>
                          <m:t>𝑒</m:t>
                        </m:r>
                      </m:e>
                      <m:sub>
                        <m:r>
                          <a:rPr lang="en-US" altLang="ko-KR" sz="2400" i="1">
                            <a:latin typeface="Cambria Math" panose="02040503050406030204" pitchFamily="18" charset="0"/>
                          </a:rPr>
                          <m:t>𝑖</m:t>
                        </m:r>
                      </m:sub>
                    </m:sSub>
                    <m:r>
                      <a:rPr lang="en-US" altLang="ko-KR" sz="2400" i="1">
                        <a:latin typeface="Cambria Math" panose="02040503050406030204" pitchFamily="18" charset="0"/>
                      </a:rPr>
                      <m:t>)+(0.3∗</m:t>
                    </m:r>
                    <m:r>
                      <a:rPr lang="en-US" altLang="ko-KR" sz="2400" i="1">
                        <a:latin typeface="Cambria Math" panose="02040503050406030204" pitchFamily="18" charset="0"/>
                      </a:rPr>
                      <m:t>𝑊𝑒𝑖𝑔h</m:t>
                    </m:r>
                    <m:sSub>
                      <m:sSubPr>
                        <m:ctrlPr>
                          <a:rPr lang="ko-KR" altLang="ko-KR" sz="2400" i="1">
                            <a:latin typeface="Cambria Math" panose="02040503050406030204" pitchFamily="18" charset="0"/>
                          </a:rPr>
                        </m:ctrlPr>
                      </m:sSubPr>
                      <m:e>
                        <m:r>
                          <a:rPr lang="en-US" altLang="ko-KR" sz="2400" i="1">
                            <a:latin typeface="Cambria Math" panose="02040503050406030204" pitchFamily="18" charset="0"/>
                          </a:rPr>
                          <m:t>𝑡</m:t>
                        </m:r>
                      </m:e>
                      <m:sub>
                        <m:r>
                          <a:rPr lang="en-US" altLang="ko-KR" sz="2400" i="1">
                            <a:latin typeface="Cambria Math" panose="02040503050406030204" pitchFamily="18" charset="0"/>
                          </a:rPr>
                          <m:t>𝑖</m:t>
                        </m:r>
                      </m:sub>
                    </m:sSub>
                    <m:r>
                      <a:rPr lang="en-US" altLang="ko-KR" sz="2400" i="1">
                        <a:latin typeface="Cambria Math" panose="02040503050406030204" pitchFamily="18" charset="0"/>
                      </a:rPr>
                      <m:t>)]</m:t>
                    </m:r>
                  </m:oMath>
                </a14:m>
                <a:endParaRPr lang="ko-KR" altLang="en-US" sz="2400" dirty="0">
                  <a:latin typeface="+mn-lt"/>
                </a:endParaRPr>
              </a:p>
            </p:txBody>
          </p:sp>
        </mc:Choice>
        <mc:Fallback xmlns="">
          <p:sp>
            <p:nvSpPr>
              <p:cNvPr id="2" name="제목 1">
                <a:extLst>
                  <a:ext uri="{FF2B5EF4-FFF2-40B4-BE49-F238E27FC236}">
                    <a16:creationId xmlns:a16="http://schemas.microsoft.com/office/drawing/2014/main" id="{3E77B00E-1FEC-4C2B-8701-3A13AF5BA860}"/>
                  </a:ext>
                </a:extLst>
              </p:cNvPr>
              <p:cNvSpPr>
                <a:spLocks noGrp="1" noRot="1" noChangeAspect="1" noMove="1" noResize="1" noEditPoints="1" noAdjustHandles="1" noChangeArrowheads="1" noChangeShapeType="1" noTextEdit="1"/>
              </p:cNvSpPr>
              <p:nvPr>
                <p:ph type="title"/>
              </p:nvPr>
            </p:nvSpPr>
            <p:spPr>
              <a:xfrm>
                <a:off x="1097280" y="988906"/>
                <a:ext cx="10058400" cy="748454"/>
              </a:xfrm>
              <a:blipFill>
                <a:blip r:embed="rId2"/>
                <a:stretch>
                  <a:fillRect l="-121" b="-18699"/>
                </a:stretch>
              </a:blipFill>
            </p:spPr>
            <p:txBody>
              <a:bodyPr/>
              <a:lstStyle/>
              <a:p>
                <a:r>
                  <a:rPr lang="ko-KR" altLang="en-US">
                    <a:noFill/>
                  </a:rPr>
                  <a:t> </a:t>
                </a:r>
              </a:p>
            </p:txBody>
          </p:sp>
        </mc:Fallback>
      </mc:AlternateContent>
      <p:sp>
        <p:nvSpPr>
          <p:cNvPr id="3" name="내용 개체 틀 2">
            <a:extLst>
              <a:ext uri="{FF2B5EF4-FFF2-40B4-BE49-F238E27FC236}">
                <a16:creationId xmlns:a16="http://schemas.microsoft.com/office/drawing/2014/main" id="{8857F2BF-86E2-4C29-B541-7E389CE9598C}"/>
              </a:ext>
            </a:extLst>
          </p:cNvPr>
          <p:cNvSpPr>
            <a:spLocks noGrp="1"/>
          </p:cNvSpPr>
          <p:nvPr>
            <p:ph idx="1"/>
          </p:nvPr>
        </p:nvSpPr>
        <p:spPr/>
        <p:txBody>
          <a:bodyPr>
            <a:normAutofit lnSpcReduction="10000"/>
          </a:bodyPr>
          <a:lstStyle/>
          <a:p>
            <a:pPr lvl="1"/>
            <a:r>
              <a:rPr lang="en-US" altLang="ko-KR" sz="2800" dirty="0"/>
              <a:t>Current-share allocation (70%) </a:t>
            </a:r>
          </a:p>
          <a:p>
            <a:pPr lvl="1"/>
            <a:endParaRPr lang="ko-KR" altLang="ko-KR" sz="2800" dirty="0"/>
          </a:p>
          <a:p>
            <a:pPr lvl="2"/>
            <a:r>
              <a:rPr lang="en-US" altLang="ko-KR" sz="2800" dirty="0"/>
              <a:t>Seventy percent (70%) of the increased TAC is allocated to CPCs based on the quota share rate set in Rec 22-08.</a:t>
            </a:r>
          </a:p>
          <a:p>
            <a:pPr lvl="2"/>
            <a:endParaRPr lang="ko-KR" altLang="ko-KR" sz="2800" dirty="0"/>
          </a:p>
          <a:p>
            <a:pPr lvl="2"/>
            <a:r>
              <a:rPr lang="en-US" altLang="ko-KR" sz="2800" dirty="0"/>
              <a:t>The catch limit of Namibia(50t) and the reserve(37t) are fixed values and remain unchanged from the previous year.</a:t>
            </a:r>
          </a:p>
          <a:p>
            <a:pPr lvl="2"/>
            <a:endParaRPr lang="ko-KR" altLang="ko-KR" sz="2800" dirty="0"/>
          </a:p>
          <a:p>
            <a:pPr lvl="2"/>
            <a:r>
              <a:rPr lang="en-US" altLang="ko-KR" sz="2800" dirty="0"/>
              <a:t>Senegal and Panama are excluded because they have received allocation from the TAC increase. </a:t>
            </a:r>
            <a:endParaRPr lang="ko-KR" altLang="ko-KR" sz="2800" dirty="0"/>
          </a:p>
          <a:p>
            <a:endParaRPr lang="ko-KR" altLang="en-US" dirty="0"/>
          </a:p>
        </p:txBody>
      </p:sp>
    </p:spTree>
    <p:extLst>
      <p:ext uri="{BB962C8B-B14F-4D97-AF65-F5344CB8AC3E}">
        <p14:creationId xmlns:p14="http://schemas.microsoft.com/office/powerpoint/2010/main" val="27662986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a:extLst>
              <a:ext uri="{FF2B5EF4-FFF2-40B4-BE49-F238E27FC236}">
                <a16:creationId xmlns:a16="http://schemas.microsoft.com/office/drawing/2014/main" id="{293B17BF-172D-46F3-B548-56FF675C19ED}"/>
              </a:ext>
            </a:extLst>
          </p:cNvPr>
          <p:cNvSpPr>
            <a:spLocks noGrp="1"/>
          </p:cNvSpPr>
          <p:nvPr>
            <p:ph idx="1"/>
          </p:nvPr>
        </p:nvSpPr>
        <p:spPr/>
        <p:txBody>
          <a:bodyPr/>
          <a:lstStyle/>
          <a:p>
            <a:pPr lvl="1"/>
            <a:r>
              <a:rPr lang="en-US" altLang="ko-KR" sz="2800" dirty="0"/>
              <a:t>Equity-Based Weighted Allocation (30%)</a:t>
            </a:r>
          </a:p>
          <a:p>
            <a:pPr lvl="1"/>
            <a:endParaRPr lang="ko-KR" altLang="ko-KR" sz="2800" dirty="0"/>
          </a:p>
          <a:p>
            <a:pPr lvl="2"/>
            <a:r>
              <a:rPr lang="en-US" altLang="ko-KR" sz="2800" dirty="0"/>
              <a:t>The remaining thirty percent (30%) is allocated based on weighting factors that consider equity considerations, such as fishing scale and coastal State status.</a:t>
            </a:r>
          </a:p>
          <a:p>
            <a:pPr lvl="2"/>
            <a:endParaRPr lang="en-US" altLang="ko-KR" sz="2800" dirty="0"/>
          </a:p>
          <a:p>
            <a:pPr lvl="2"/>
            <a:r>
              <a:rPr lang="en-US" altLang="ko-KR" sz="2800" dirty="0"/>
              <a:t> Refer to Appendix 1 if you need specific explanation for the formula.</a:t>
            </a:r>
            <a:endParaRPr lang="ko-KR" altLang="ko-KR" sz="2800" dirty="0"/>
          </a:p>
          <a:p>
            <a:endParaRPr lang="ko-KR" altLang="en-US" dirty="0"/>
          </a:p>
        </p:txBody>
      </p:sp>
      <mc:AlternateContent xmlns:mc="http://schemas.openxmlformats.org/markup-compatibility/2006" xmlns:a14="http://schemas.microsoft.com/office/drawing/2010/main">
        <mc:Choice Requires="a14">
          <p:sp>
            <p:nvSpPr>
              <p:cNvPr id="4" name="제목 1">
                <a:extLst>
                  <a:ext uri="{FF2B5EF4-FFF2-40B4-BE49-F238E27FC236}">
                    <a16:creationId xmlns:a16="http://schemas.microsoft.com/office/drawing/2014/main" id="{8B7F97BC-1676-4408-A32E-D944B66027E6}"/>
                  </a:ext>
                </a:extLst>
              </p:cNvPr>
              <p:cNvSpPr txBox="1">
                <a:spLocks/>
              </p:cNvSpPr>
              <p:nvPr/>
            </p:nvSpPr>
            <p:spPr>
              <a:xfrm>
                <a:off x="1097280" y="1384415"/>
                <a:ext cx="10515600" cy="461319"/>
              </a:xfrm>
              <a:prstGeom prst="rect">
                <a:avLst/>
              </a:prstGeom>
            </p:spPr>
            <p:txBody>
              <a:bodyPr vert="horz" lIns="91440" tIns="45720" rIns="91440" bIns="45720" rtlCol="0" anchor="ctr">
                <a:noAutofit/>
              </a:bodyP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br>
                  <a:rPr lang="ko-KR" altLang="ko-KR" sz="2400" dirty="0">
                    <a:latin typeface="+mn-lt"/>
                  </a:rPr>
                </a:br>
                <a14:m>
                  <m:oMath xmlns:m="http://schemas.openxmlformats.org/officeDocument/2006/math">
                    <m:r>
                      <a:rPr lang="en-US" altLang="ko-KR" sz="2400" b="0" i="1">
                        <a:latin typeface="Cambria Math" panose="02040503050406030204" pitchFamily="18" charset="0"/>
                      </a:rPr>
                      <m:t>𝐼𝑛𝑐𝑟𝑒𝑎𝑠</m:t>
                    </m:r>
                    <m:sSub>
                      <m:sSubPr>
                        <m:ctrlPr>
                          <a:rPr lang="ko-KR" altLang="ko-KR" sz="2400" i="1">
                            <a:latin typeface="Cambria Math" panose="02040503050406030204" pitchFamily="18" charset="0"/>
                          </a:rPr>
                        </m:ctrlPr>
                      </m:sSubPr>
                      <m:e>
                        <m:r>
                          <a:rPr lang="en-US" altLang="ko-KR" sz="2400" b="0" i="1">
                            <a:latin typeface="Cambria Math" panose="02040503050406030204" pitchFamily="18" charset="0"/>
                          </a:rPr>
                          <m:t>𝑒</m:t>
                        </m:r>
                      </m:e>
                      <m:sub>
                        <m:r>
                          <a:rPr lang="en-US" altLang="ko-KR" sz="2400" b="0" i="1">
                            <a:latin typeface="Cambria Math" panose="02040503050406030204" pitchFamily="18" charset="0"/>
                          </a:rPr>
                          <m:t>𝑖</m:t>
                        </m:r>
                      </m:sub>
                    </m:sSub>
                    <m:r>
                      <a:rPr lang="en-US" altLang="ko-KR" sz="2400" b="0" i="1">
                        <a:latin typeface="Cambria Math" panose="02040503050406030204" pitchFamily="18" charset="0"/>
                      </a:rPr>
                      <m:t>=7733(</m:t>
                    </m:r>
                    <m:r>
                      <a:rPr lang="en-US" altLang="ko-KR" sz="2400" b="0" i="1">
                        <a:latin typeface="Cambria Math" panose="02040503050406030204" pitchFamily="18" charset="0"/>
                      </a:rPr>
                      <m:t>𝑇𝐴𝐶</m:t>
                    </m:r>
                    <m:r>
                      <a:rPr lang="en-US" altLang="ko-KR" sz="2400" b="0" i="1">
                        <a:latin typeface="Cambria Math" panose="02040503050406030204" pitchFamily="18" charset="0"/>
                      </a:rPr>
                      <m:t> </m:t>
                    </m:r>
                    <m:r>
                      <a:rPr lang="en-US" altLang="ko-KR" sz="2400" b="0" i="1">
                        <a:latin typeface="Cambria Math" panose="02040503050406030204" pitchFamily="18" charset="0"/>
                      </a:rPr>
                      <m:t>𝐼𝑛𝑐𝑟𝑒𝑎𝑠𝑒</m:t>
                    </m:r>
                    <m:r>
                      <a:rPr lang="en-US" altLang="ko-KR" sz="2400" b="0" i="1">
                        <a:latin typeface="Cambria Math" panose="02040503050406030204" pitchFamily="18" charset="0"/>
                      </a:rPr>
                      <m:t>) ∗</m:t>
                    </m:r>
                  </m:oMath>
                </a14:m>
                <a:r>
                  <a:rPr lang="en-US" altLang="ko-KR" sz="2400" dirty="0">
                    <a:latin typeface="+mn-lt"/>
                  </a:rPr>
                  <a:t> [(0.7</a:t>
                </a:r>
                <a14:m>
                  <m:oMath xmlns:m="http://schemas.openxmlformats.org/officeDocument/2006/math">
                    <m:r>
                      <a:rPr lang="en-US" altLang="ko-KR" sz="2400" b="0" i="1">
                        <a:latin typeface="Cambria Math" panose="02040503050406030204" pitchFamily="18" charset="0"/>
                      </a:rPr>
                      <m:t>∗</m:t>
                    </m:r>
                  </m:oMath>
                </a14:m>
                <a:r>
                  <a:rPr lang="en-US" altLang="ko-KR" sz="2400" i="1" dirty="0">
                    <a:latin typeface="+mn-lt"/>
                  </a:rPr>
                  <a:t> </a:t>
                </a:r>
                <a14:m>
                  <m:oMath xmlns:m="http://schemas.openxmlformats.org/officeDocument/2006/math">
                    <m:r>
                      <a:rPr lang="en-US" altLang="ko-KR" sz="2400" b="0" i="1">
                        <a:latin typeface="Cambria Math" panose="02040503050406030204" pitchFamily="18" charset="0"/>
                      </a:rPr>
                      <m:t>𝑐𝑢𝑟𝑟𝑒𝑛𝑡</m:t>
                    </m:r>
                    <m:r>
                      <a:rPr lang="en-US" altLang="ko-KR" sz="2400" b="0" i="1">
                        <a:latin typeface="Cambria Math" panose="02040503050406030204" pitchFamily="18" charset="0"/>
                      </a:rPr>
                      <m:t> </m:t>
                    </m:r>
                    <m:r>
                      <a:rPr lang="en-US" altLang="ko-KR" sz="2400" b="0" i="1">
                        <a:latin typeface="Cambria Math" panose="02040503050406030204" pitchFamily="18" charset="0"/>
                      </a:rPr>
                      <m:t>𝑠h𝑎𝑟</m:t>
                    </m:r>
                    <m:sSub>
                      <m:sSubPr>
                        <m:ctrlPr>
                          <a:rPr lang="ko-KR" altLang="ko-KR" sz="2400" i="1">
                            <a:latin typeface="Cambria Math" panose="02040503050406030204" pitchFamily="18" charset="0"/>
                          </a:rPr>
                        </m:ctrlPr>
                      </m:sSubPr>
                      <m:e>
                        <m:r>
                          <a:rPr lang="en-US" altLang="ko-KR" sz="2400" b="0" i="1">
                            <a:latin typeface="Cambria Math" panose="02040503050406030204" pitchFamily="18" charset="0"/>
                          </a:rPr>
                          <m:t>𝑒</m:t>
                        </m:r>
                      </m:e>
                      <m:sub>
                        <m:r>
                          <a:rPr lang="en-US" altLang="ko-KR" sz="2400" b="0" i="1">
                            <a:latin typeface="Cambria Math" panose="02040503050406030204" pitchFamily="18" charset="0"/>
                          </a:rPr>
                          <m:t>𝑖</m:t>
                        </m:r>
                      </m:sub>
                    </m:sSub>
                    <m:r>
                      <a:rPr lang="en-US" altLang="ko-KR" sz="2400" b="0" i="1">
                        <a:latin typeface="Cambria Math" panose="02040503050406030204" pitchFamily="18" charset="0"/>
                      </a:rPr>
                      <m:t>)+(0.3∗</m:t>
                    </m:r>
                    <m:r>
                      <a:rPr lang="en-US" altLang="ko-KR" sz="2400" b="0" i="1">
                        <a:latin typeface="Cambria Math" panose="02040503050406030204" pitchFamily="18" charset="0"/>
                      </a:rPr>
                      <m:t>𝑊𝑒𝑖𝑔h</m:t>
                    </m:r>
                    <m:sSub>
                      <m:sSubPr>
                        <m:ctrlPr>
                          <a:rPr lang="ko-KR" altLang="ko-KR" sz="2400" i="1">
                            <a:latin typeface="Cambria Math" panose="02040503050406030204" pitchFamily="18" charset="0"/>
                          </a:rPr>
                        </m:ctrlPr>
                      </m:sSubPr>
                      <m:e>
                        <m:r>
                          <a:rPr lang="en-US" altLang="ko-KR" sz="2400" b="0" i="1">
                            <a:latin typeface="Cambria Math" panose="02040503050406030204" pitchFamily="18" charset="0"/>
                          </a:rPr>
                          <m:t>𝑡</m:t>
                        </m:r>
                      </m:e>
                      <m:sub>
                        <m:r>
                          <a:rPr lang="en-US" altLang="ko-KR" sz="2400" b="0" i="1">
                            <a:latin typeface="Cambria Math" panose="02040503050406030204" pitchFamily="18" charset="0"/>
                          </a:rPr>
                          <m:t>𝑖</m:t>
                        </m:r>
                      </m:sub>
                    </m:sSub>
                    <m:r>
                      <a:rPr lang="en-US" altLang="ko-KR" sz="2400" b="0" i="1">
                        <a:latin typeface="Cambria Math" panose="02040503050406030204" pitchFamily="18" charset="0"/>
                      </a:rPr>
                      <m:t>)]</m:t>
                    </m:r>
                  </m:oMath>
                </a14:m>
                <a:r>
                  <a:rPr lang="en-US" altLang="ko-KR" sz="2400" dirty="0">
                    <a:latin typeface="+mn-lt"/>
                  </a:rPr>
                  <a:t> </a:t>
                </a:r>
                <a:br>
                  <a:rPr lang="ko-KR" altLang="ko-KR" sz="2400" dirty="0">
                    <a:latin typeface="+mn-lt"/>
                  </a:rPr>
                </a:br>
                <a:r>
                  <a:rPr lang="en-US" altLang="ko-KR" sz="2400" dirty="0">
                    <a:latin typeface="+mn-lt"/>
                  </a:rPr>
                  <a:t> </a:t>
                </a:r>
                <a:br>
                  <a:rPr lang="ko-KR" altLang="ko-KR" sz="2400" dirty="0">
                    <a:latin typeface="+mn-lt"/>
                  </a:rPr>
                </a:br>
                <a:endParaRPr lang="ko-KR" altLang="en-US" sz="2400" dirty="0">
                  <a:latin typeface="+mn-lt"/>
                </a:endParaRPr>
              </a:p>
            </p:txBody>
          </p:sp>
        </mc:Choice>
        <mc:Fallback xmlns="">
          <p:sp>
            <p:nvSpPr>
              <p:cNvPr id="4" name="제목 1">
                <a:extLst>
                  <a:ext uri="{FF2B5EF4-FFF2-40B4-BE49-F238E27FC236}">
                    <a16:creationId xmlns:a16="http://schemas.microsoft.com/office/drawing/2014/main" id="{8B7F97BC-1676-4408-A32E-D944B66027E6}"/>
                  </a:ext>
                </a:extLst>
              </p:cNvPr>
              <p:cNvSpPr txBox="1">
                <a:spLocks noRot="1" noChangeAspect="1" noMove="1" noResize="1" noEditPoints="1" noAdjustHandles="1" noChangeArrowheads="1" noChangeShapeType="1" noTextEdit="1"/>
              </p:cNvSpPr>
              <p:nvPr/>
            </p:nvSpPr>
            <p:spPr>
              <a:xfrm>
                <a:off x="1097280" y="1384415"/>
                <a:ext cx="10515600" cy="461319"/>
              </a:xfrm>
              <a:prstGeom prst="rect">
                <a:avLst/>
              </a:prstGeom>
              <a:blipFill>
                <a:blip r:embed="rId2"/>
                <a:stretch>
                  <a:fillRect l="-116" t="-50000"/>
                </a:stretch>
              </a:blipFill>
            </p:spPr>
            <p:txBody>
              <a:bodyPr/>
              <a:lstStyle/>
              <a:p>
                <a:r>
                  <a:rPr lang="ko-KR" altLang="en-US">
                    <a:noFill/>
                  </a:rPr>
                  <a:t> </a:t>
                </a:r>
              </a:p>
            </p:txBody>
          </p:sp>
        </mc:Fallback>
      </mc:AlternateContent>
    </p:spTree>
    <p:extLst>
      <p:ext uri="{BB962C8B-B14F-4D97-AF65-F5344CB8AC3E}">
        <p14:creationId xmlns:p14="http://schemas.microsoft.com/office/powerpoint/2010/main" val="6906235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내용 개체 틀 3">
            <a:extLst>
              <a:ext uri="{FF2B5EF4-FFF2-40B4-BE49-F238E27FC236}">
                <a16:creationId xmlns:a16="http://schemas.microsoft.com/office/drawing/2014/main" id="{D0326978-CE8C-43F0-8F72-8964641863FD}"/>
              </a:ext>
            </a:extLst>
          </p:cNvPr>
          <p:cNvGraphicFramePr>
            <a:graphicFrameLocks noGrp="1"/>
          </p:cNvGraphicFramePr>
          <p:nvPr>
            <p:ph idx="1"/>
            <p:extLst>
              <p:ext uri="{D42A27DB-BD31-4B8C-83A1-F6EECF244321}">
                <p14:modId xmlns:p14="http://schemas.microsoft.com/office/powerpoint/2010/main" val="1038944263"/>
              </p:ext>
            </p:extLst>
          </p:nvPr>
        </p:nvGraphicFramePr>
        <p:xfrm>
          <a:off x="985035" y="65902"/>
          <a:ext cx="10221930" cy="6246350"/>
        </p:xfrm>
        <a:graphic>
          <a:graphicData uri="http://schemas.openxmlformats.org/drawingml/2006/table">
            <a:tbl>
              <a:tblPr firstRow="1" firstCol="1" bandRow="1">
                <a:tableStyleId>{16D9F66E-5EB9-4882-86FB-DCBF35E3C3E4}</a:tableStyleId>
              </a:tblPr>
              <a:tblGrid>
                <a:gridCol w="2670594">
                  <a:extLst>
                    <a:ext uri="{9D8B030D-6E8A-4147-A177-3AD203B41FA5}">
                      <a16:colId xmlns:a16="http://schemas.microsoft.com/office/drawing/2014/main" val="101325688"/>
                    </a:ext>
                  </a:extLst>
                </a:gridCol>
                <a:gridCol w="2787477">
                  <a:extLst>
                    <a:ext uri="{9D8B030D-6E8A-4147-A177-3AD203B41FA5}">
                      <a16:colId xmlns:a16="http://schemas.microsoft.com/office/drawing/2014/main" val="1696630644"/>
                    </a:ext>
                  </a:extLst>
                </a:gridCol>
                <a:gridCol w="2787477">
                  <a:extLst>
                    <a:ext uri="{9D8B030D-6E8A-4147-A177-3AD203B41FA5}">
                      <a16:colId xmlns:a16="http://schemas.microsoft.com/office/drawing/2014/main" val="3795521753"/>
                    </a:ext>
                  </a:extLst>
                </a:gridCol>
                <a:gridCol w="1976382">
                  <a:extLst>
                    <a:ext uri="{9D8B030D-6E8A-4147-A177-3AD203B41FA5}">
                      <a16:colId xmlns:a16="http://schemas.microsoft.com/office/drawing/2014/main" val="4161434491"/>
                    </a:ext>
                  </a:extLst>
                </a:gridCol>
              </a:tblGrid>
              <a:tr h="249854">
                <a:tc rowSpan="2">
                  <a:txBody>
                    <a:bodyPr/>
                    <a:lstStyle/>
                    <a:p>
                      <a:pPr algn="ctr">
                        <a:spcAft>
                          <a:spcPts val="0"/>
                        </a:spcAft>
                      </a:pPr>
                      <a:r>
                        <a:rPr lang="en-US" sz="1600" dirty="0">
                          <a:effectLst/>
                        </a:rPr>
                        <a:t>CPCs</a:t>
                      </a:r>
                      <a:endParaRPr lang="ko-KR" sz="1600" dirty="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gridSpan="3">
                  <a:txBody>
                    <a:bodyPr/>
                    <a:lstStyle/>
                    <a:p>
                      <a:pPr algn="ctr">
                        <a:spcAft>
                          <a:spcPts val="0"/>
                        </a:spcAft>
                      </a:pPr>
                      <a:r>
                        <a:rPr lang="en-US" sz="1600">
                          <a:effectLst/>
                        </a:rPr>
                        <a:t>TAC 48,403t</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hMerge="1">
                  <a:txBody>
                    <a:bodyPr/>
                    <a:lstStyle/>
                    <a:p>
                      <a:pPr latinLnBrk="1"/>
                      <a:endParaRPr lang="ko-KR" altLang="en-US"/>
                    </a:p>
                  </a:txBody>
                  <a:tcPr/>
                </a:tc>
                <a:tc hMerge="1">
                  <a:txBody>
                    <a:bodyPr/>
                    <a:lstStyle/>
                    <a:p>
                      <a:pPr latinLnBrk="1"/>
                      <a:endParaRPr lang="ko-KR" altLang="en-US"/>
                    </a:p>
                  </a:txBody>
                  <a:tcPr/>
                </a:tc>
                <a:extLst>
                  <a:ext uri="{0D108BD9-81ED-4DB2-BD59-A6C34878D82A}">
                    <a16:rowId xmlns:a16="http://schemas.microsoft.com/office/drawing/2014/main" val="3556167288"/>
                  </a:ext>
                </a:extLst>
              </a:tr>
              <a:tr h="249854">
                <a:tc vMerge="1">
                  <a:txBody>
                    <a:bodyPr/>
                    <a:lstStyle/>
                    <a:p>
                      <a:pPr latinLnBrk="1"/>
                      <a:endParaRPr lang="ko-KR" altLang="en-US"/>
                    </a:p>
                  </a:txBody>
                  <a:tcPr/>
                </a:tc>
                <a:tc>
                  <a:txBody>
                    <a:bodyPr/>
                    <a:lstStyle/>
                    <a:p>
                      <a:pPr algn="ctr">
                        <a:spcAft>
                          <a:spcPts val="0"/>
                        </a:spcAft>
                      </a:pPr>
                      <a:r>
                        <a:rPr lang="en-US" sz="1600">
                          <a:effectLst/>
                        </a:rPr>
                        <a:t>2022~2025(t)</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2026~2028(t)</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Share(%)</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extLst>
                  <a:ext uri="{0D108BD9-81ED-4DB2-BD59-A6C34878D82A}">
                    <a16:rowId xmlns:a16="http://schemas.microsoft.com/office/drawing/2014/main" val="1043065355"/>
                  </a:ext>
                </a:extLst>
              </a:tr>
              <a:tr h="249854">
                <a:tc>
                  <a:txBody>
                    <a:bodyPr/>
                    <a:lstStyle/>
                    <a:p>
                      <a:pPr algn="ctr">
                        <a:spcAft>
                          <a:spcPts val="0"/>
                        </a:spcAft>
                      </a:pPr>
                      <a:r>
                        <a:rPr lang="en-US" sz="1600">
                          <a:effectLst/>
                        </a:rPr>
                        <a:t>EU</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21503</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24457</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50.568</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extLst>
                  <a:ext uri="{0D108BD9-81ED-4DB2-BD59-A6C34878D82A}">
                    <a16:rowId xmlns:a16="http://schemas.microsoft.com/office/drawing/2014/main" val="1755297961"/>
                  </a:ext>
                </a:extLst>
              </a:tr>
              <a:tr h="249854">
                <a:tc>
                  <a:txBody>
                    <a:bodyPr/>
                    <a:lstStyle/>
                    <a:p>
                      <a:pPr algn="ctr">
                        <a:spcAft>
                          <a:spcPts val="0"/>
                        </a:spcAft>
                      </a:pPr>
                      <a:r>
                        <a:rPr lang="en-US" sz="1600">
                          <a:effectLst/>
                        </a:rPr>
                        <a:t>Moroco</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3700</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4273</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8.835</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extLst>
                  <a:ext uri="{0D108BD9-81ED-4DB2-BD59-A6C34878D82A}">
                    <a16:rowId xmlns:a16="http://schemas.microsoft.com/office/drawing/2014/main" val="3254697005"/>
                  </a:ext>
                </a:extLst>
              </a:tr>
              <a:tr h="249854">
                <a:tc>
                  <a:txBody>
                    <a:bodyPr/>
                    <a:lstStyle/>
                    <a:p>
                      <a:pPr algn="ctr">
                        <a:spcAft>
                          <a:spcPts val="0"/>
                        </a:spcAft>
                      </a:pPr>
                      <a:r>
                        <a:rPr lang="en-US" sz="1600">
                          <a:effectLst/>
                        </a:rPr>
                        <a:t>Japan</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3114</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3580</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7.402</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extLst>
                  <a:ext uri="{0D108BD9-81ED-4DB2-BD59-A6C34878D82A}">
                    <a16:rowId xmlns:a16="http://schemas.microsoft.com/office/drawing/2014/main" val="4271349891"/>
                  </a:ext>
                </a:extLst>
              </a:tr>
              <a:tr h="249854">
                <a:tc>
                  <a:txBody>
                    <a:bodyPr/>
                    <a:lstStyle/>
                    <a:p>
                      <a:pPr algn="ctr">
                        <a:spcAft>
                          <a:spcPts val="0"/>
                        </a:spcAft>
                      </a:pPr>
                      <a:r>
                        <a:rPr lang="en-US" sz="1600">
                          <a:effectLst/>
                        </a:rPr>
                        <a:t>Tunisia</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3000</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3480</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7.195</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extLst>
                  <a:ext uri="{0D108BD9-81ED-4DB2-BD59-A6C34878D82A}">
                    <a16:rowId xmlns:a16="http://schemas.microsoft.com/office/drawing/2014/main" val="1208762648"/>
                  </a:ext>
                </a:extLst>
              </a:tr>
              <a:tr h="249854">
                <a:tc>
                  <a:txBody>
                    <a:bodyPr/>
                    <a:lstStyle/>
                    <a:p>
                      <a:pPr algn="ctr">
                        <a:spcAft>
                          <a:spcPts val="0"/>
                        </a:spcAft>
                      </a:pPr>
                      <a:r>
                        <a:rPr lang="en-US" sz="1600">
                          <a:effectLst/>
                        </a:rPr>
                        <a:t>Turkiye</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2600</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3026</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6.257</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extLst>
                  <a:ext uri="{0D108BD9-81ED-4DB2-BD59-A6C34878D82A}">
                    <a16:rowId xmlns:a16="http://schemas.microsoft.com/office/drawing/2014/main" val="2865712813"/>
                  </a:ext>
                </a:extLst>
              </a:tr>
              <a:tr h="249854">
                <a:tc>
                  <a:txBody>
                    <a:bodyPr/>
                    <a:lstStyle/>
                    <a:p>
                      <a:pPr algn="ctr">
                        <a:spcAft>
                          <a:spcPts val="0"/>
                        </a:spcAft>
                      </a:pPr>
                      <a:r>
                        <a:rPr lang="en-US" sz="1600">
                          <a:effectLst/>
                        </a:rPr>
                        <a:t>Libya</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2548</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2967</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6.135</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extLst>
                  <a:ext uri="{0D108BD9-81ED-4DB2-BD59-A6C34878D82A}">
                    <a16:rowId xmlns:a16="http://schemas.microsoft.com/office/drawing/2014/main" val="1619109514"/>
                  </a:ext>
                </a:extLst>
              </a:tr>
              <a:tr h="249854">
                <a:tc>
                  <a:txBody>
                    <a:bodyPr/>
                    <a:lstStyle/>
                    <a:p>
                      <a:pPr algn="ctr">
                        <a:spcAft>
                          <a:spcPts val="0"/>
                        </a:spcAft>
                      </a:pPr>
                      <a:r>
                        <a:rPr lang="en-US" sz="1600">
                          <a:effectLst/>
                        </a:rPr>
                        <a:t>Algeria</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2023</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2372</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4.904</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extLst>
                  <a:ext uri="{0D108BD9-81ED-4DB2-BD59-A6C34878D82A}">
                    <a16:rowId xmlns:a16="http://schemas.microsoft.com/office/drawing/2014/main" val="3919310353"/>
                  </a:ext>
                </a:extLst>
              </a:tr>
              <a:tr h="249854">
                <a:tc>
                  <a:txBody>
                    <a:bodyPr/>
                    <a:lstStyle/>
                    <a:p>
                      <a:pPr algn="ctr">
                        <a:spcAft>
                          <a:spcPts val="0"/>
                        </a:spcAft>
                      </a:pPr>
                      <a:r>
                        <a:rPr lang="en-US" sz="1600">
                          <a:effectLst/>
                        </a:rPr>
                        <a:t>Sub-total</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38488</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44155</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91.295</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extLst>
                  <a:ext uri="{0D108BD9-81ED-4DB2-BD59-A6C34878D82A}">
                    <a16:rowId xmlns:a16="http://schemas.microsoft.com/office/drawing/2014/main" val="1352885000"/>
                  </a:ext>
                </a:extLst>
              </a:tr>
              <a:tr h="249854">
                <a:tc>
                  <a:txBody>
                    <a:bodyPr/>
                    <a:lstStyle/>
                    <a:p>
                      <a:pPr algn="ctr">
                        <a:spcAft>
                          <a:spcPts val="0"/>
                        </a:spcAft>
                      </a:pPr>
                      <a:r>
                        <a:rPr lang="en-US" sz="1600">
                          <a:effectLst/>
                        </a:rPr>
                        <a:t>Egypt</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513</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791</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1.635</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extLst>
                  <a:ext uri="{0D108BD9-81ED-4DB2-BD59-A6C34878D82A}">
                    <a16:rowId xmlns:a16="http://schemas.microsoft.com/office/drawing/2014/main" val="1816255588"/>
                  </a:ext>
                </a:extLst>
              </a:tr>
              <a:tr h="249854">
                <a:tc>
                  <a:txBody>
                    <a:bodyPr/>
                    <a:lstStyle/>
                    <a:p>
                      <a:pPr algn="ctr">
                        <a:spcAft>
                          <a:spcPts val="0"/>
                        </a:spcAft>
                      </a:pPr>
                      <a:r>
                        <a:rPr lang="en-US" sz="1600">
                          <a:effectLst/>
                        </a:rPr>
                        <a:t>Norway</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368</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627</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1.296</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extLst>
                  <a:ext uri="{0D108BD9-81ED-4DB2-BD59-A6C34878D82A}">
                    <a16:rowId xmlns:a16="http://schemas.microsoft.com/office/drawing/2014/main" val="4280158033"/>
                  </a:ext>
                </a:extLst>
              </a:tr>
              <a:tr h="249854">
                <a:tc>
                  <a:txBody>
                    <a:bodyPr/>
                    <a:lstStyle/>
                    <a:p>
                      <a:pPr algn="ctr">
                        <a:spcAft>
                          <a:spcPts val="0"/>
                        </a:spcAft>
                      </a:pPr>
                      <a:r>
                        <a:rPr lang="en-US" sz="1600">
                          <a:effectLst/>
                        </a:rPr>
                        <a:t>Albania</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264</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509</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1.052</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extLst>
                  <a:ext uri="{0D108BD9-81ED-4DB2-BD59-A6C34878D82A}">
                    <a16:rowId xmlns:a16="http://schemas.microsoft.com/office/drawing/2014/main" val="197239780"/>
                  </a:ext>
                </a:extLst>
              </a:tr>
              <a:tr h="249854">
                <a:tc>
                  <a:txBody>
                    <a:bodyPr/>
                    <a:lstStyle/>
                    <a:p>
                      <a:pPr algn="ctr">
                        <a:spcAft>
                          <a:spcPts val="0"/>
                        </a:spcAft>
                      </a:pPr>
                      <a:r>
                        <a:rPr lang="en-US" sz="1600">
                          <a:effectLst/>
                        </a:rPr>
                        <a:t>Iceland</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224</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463</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0.957</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extLst>
                  <a:ext uri="{0D108BD9-81ED-4DB2-BD59-A6C34878D82A}">
                    <a16:rowId xmlns:a16="http://schemas.microsoft.com/office/drawing/2014/main" val="1847998299"/>
                  </a:ext>
                </a:extLst>
              </a:tr>
              <a:tr h="249854">
                <a:tc>
                  <a:txBody>
                    <a:bodyPr/>
                    <a:lstStyle/>
                    <a:p>
                      <a:pPr algn="ctr">
                        <a:spcAft>
                          <a:spcPts val="0"/>
                        </a:spcAft>
                      </a:pPr>
                      <a:r>
                        <a:rPr lang="en-US" sz="1600">
                          <a:effectLst/>
                        </a:rPr>
                        <a:t>Korea</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221</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431</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0.891</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extLst>
                  <a:ext uri="{0D108BD9-81ED-4DB2-BD59-A6C34878D82A}">
                    <a16:rowId xmlns:a16="http://schemas.microsoft.com/office/drawing/2014/main" val="1143366904"/>
                  </a:ext>
                </a:extLst>
              </a:tr>
              <a:tr h="249854">
                <a:tc>
                  <a:txBody>
                    <a:bodyPr/>
                    <a:lstStyle/>
                    <a:p>
                      <a:pPr algn="ctr">
                        <a:spcAft>
                          <a:spcPts val="0"/>
                        </a:spcAft>
                      </a:pPr>
                      <a:r>
                        <a:rPr lang="en-US" sz="1600">
                          <a:effectLst/>
                        </a:rPr>
                        <a:t>Syria</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129</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356</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0.736</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extLst>
                  <a:ext uri="{0D108BD9-81ED-4DB2-BD59-A6C34878D82A}">
                    <a16:rowId xmlns:a16="http://schemas.microsoft.com/office/drawing/2014/main" val="804140736"/>
                  </a:ext>
                </a:extLst>
              </a:tr>
              <a:tr h="249854">
                <a:tc>
                  <a:txBody>
                    <a:bodyPr/>
                    <a:lstStyle/>
                    <a:p>
                      <a:pPr algn="ctr">
                        <a:spcAft>
                          <a:spcPts val="0"/>
                        </a:spcAft>
                      </a:pPr>
                      <a:r>
                        <a:rPr lang="en-US" sz="1600">
                          <a:effectLst/>
                        </a:rPr>
                        <a:t>China</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112</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307</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0.635</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extLst>
                  <a:ext uri="{0D108BD9-81ED-4DB2-BD59-A6C34878D82A}">
                    <a16:rowId xmlns:a16="http://schemas.microsoft.com/office/drawing/2014/main" val="4058367889"/>
                  </a:ext>
                </a:extLst>
              </a:tr>
              <a:tr h="249854">
                <a:tc>
                  <a:txBody>
                    <a:bodyPr/>
                    <a:lstStyle/>
                    <a:p>
                      <a:pPr algn="ctr">
                        <a:spcAft>
                          <a:spcPts val="0"/>
                        </a:spcAft>
                      </a:pPr>
                      <a:r>
                        <a:rPr lang="en-US" sz="1600">
                          <a:effectLst/>
                        </a:rPr>
                        <a:t>Chinese Taipei</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101</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295</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0.610</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extLst>
                  <a:ext uri="{0D108BD9-81ED-4DB2-BD59-A6C34878D82A}">
                    <a16:rowId xmlns:a16="http://schemas.microsoft.com/office/drawing/2014/main" val="753657130"/>
                  </a:ext>
                </a:extLst>
              </a:tr>
              <a:tr h="249854">
                <a:tc>
                  <a:txBody>
                    <a:bodyPr/>
                    <a:lstStyle/>
                    <a:p>
                      <a:pPr algn="ctr">
                        <a:spcAft>
                          <a:spcPts val="0"/>
                        </a:spcAft>
                      </a:pPr>
                      <a:r>
                        <a:rPr lang="en-US" sz="1600">
                          <a:effectLst/>
                        </a:rPr>
                        <a:t>UK</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63</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281</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0.581</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extLst>
                  <a:ext uri="{0D108BD9-81ED-4DB2-BD59-A6C34878D82A}">
                    <a16:rowId xmlns:a16="http://schemas.microsoft.com/office/drawing/2014/main" val="3662315102"/>
                  </a:ext>
                </a:extLst>
              </a:tr>
              <a:tr h="249854">
                <a:tc>
                  <a:txBody>
                    <a:bodyPr/>
                    <a:lstStyle/>
                    <a:p>
                      <a:pPr algn="ctr">
                        <a:spcAft>
                          <a:spcPts val="0"/>
                        </a:spcAft>
                      </a:pPr>
                      <a:r>
                        <a:rPr lang="en-US" sz="1600">
                          <a:effectLst/>
                        </a:rPr>
                        <a:t>Namibia</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50</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50</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0.103</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extLst>
                  <a:ext uri="{0D108BD9-81ED-4DB2-BD59-A6C34878D82A}">
                    <a16:rowId xmlns:a16="http://schemas.microsoft.com/office/drawing/2014/main" val="1594867545"/>
                  </a:ext>
                </a:extLst>
              </a:tr>
              <a:tr h="249854">
                <a:tc>
                  <a:txBody>
                    <a:bodyPr/>
                    <a:lstStyle/>
                    <a:p>
                      <a:pPr algn="ctr">
                        <a:spcAft>
                          <a:spcPts val="0"/>
                        </a:spcAft>
                      </a:pPr>
                      <a:r>
                        <a:rPr lang="en-US" sz="1600">
                          <a:effectLst/>
                        </a:rPr>
                        <a:t>Senegal</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0</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50</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0.103</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extLst>
                  <a:ext uri="{0D108BD9-81ED-4DB2-BD59-A6C34878D82A}">
                    <a16:rowId xmlns:a16="http://schemas.microsoft.com/office/drawing/2014/main" val="1287239001"/>
                  </a:ext>
                </a:extLst>
              </a:tr>
              <a:tr h="249854">
                <a:tc>
                  <a:txBody>
                    <a:bodyPr/>
                    <a:lstStyle/>
                    <a:p>
                      <a:pPr algn="ctr">
                        <a:spcAft>
                          <a:spcPts val="0"/>
                        </a:spcAft>
                      </a:pPr>
                      <a:r>
                        <a:rPr lang="en-US" sz="1600">
                          <a:effectLst/>
                        </a:rPr>
                        <a:t>Panama</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0</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50</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0.103</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extLst>
                  <a:ext uri="{0D108BD9-81ED-4DB2-BD59-A6C34878D82A}">
                    <a16:rowId xmlns:a16="http://schemas.microsoft.com/office/drawing/2014/main" val="1984939741"/>
                  </a:ext>
                </a:extLst>
              </a:tr>
              <a:tr h="249854">
                <a:tc>
                  <a:txBody>
                    <a:bodyPr/>
                    <a:lstStyle/>
                    <a:p>
                      <a:pPr algn="ctr">
                        <a:spcAft>
                          <a:spcPts val="0"/>
                        </a:spcAft>
                      </a:pPr>
                      <a:r>
                        <a:rPr lang="en-US" sz="1600">
                          <a:effectLst/>
                        </a:rPr>
                        <a:t>Sub-Total</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2045</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4210</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8.705</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extLst>
                  <a:ext uri="{0D108BD9-81ED-4DB2-BD59-A6C34878D82A}">
                    <a16:rowId xmlns:a16="http://schemas.microsoft.com/office/drawing/2014/main" val="1100632851"/>
                  </a:ext>
                </a:extLst>
              </a:tr>
              <a:tr h="249854">
                <a:tc>
                  <a:txBody>
                    <a:bodyPr/>
                    <a:lstStyle/>
                    <a:p>
                      <a:pPr algn="ctr">
                        <a:spcAft>
                          <a:spcPts val="0"/>
                        </a:spcAft>
                      </a:pPr>
                      <a:r>
                        <a:rPr lang="en-US" sz="1600">
                          <a:effectLst/>
                        </a:rPr>
                        <a:t>Reserves</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37</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38 </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extLst>
                  <a:ext uri="{0D108BD9-81ED-4DB2-BD59-A6C34878D82A}">
                    <a16:rowId xmlns:a16="http://schemas.microsoft.com/office/drawing/2014/main" val="2322702051"/>
                  </a:ext>
                </a:extLst>
              </a:tr>
              <a:tr h="249854">
                <a:tc>
                  <a:txBody>
                    <a:bodyPr/>
                    <a:lstStyle/>
                    <a:p>
                      <a:pPr algn="ctr">
                        <a:spcAft>
                          <a:spcPts val="0"/>
                        </a:spcAft>
                      </a:pPr>
                      <a:r>
                        <a:rPr lang="en-US" sz="1600" dirty="0">
                          <a:effectLst/>
                        </a:rPr>
                        <a:t>Total</a:t>
                      </a:r>
                      <a:endParaRPr lang="ko-KR" sz="1600" dirty="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40570</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a:effectLst/>
                        </a:rPr>
                        <a:t>48403</a:t>
                      </a:r>
                      <a:endParaRPr lang="ko-KR" sz="160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tc>
                  <a:txBody>
                    <a:bodyPr/>
                    <a:lstStyle/>
                    <a:p>
                      <a:pPr algn="ctr">
                        <a:spcAft>
                          <a:spcPts val="0"/>
                        </a:spcAft>
                      </a:pPr>
                      <a:r>
                        <a:rPr lang="en-US" sz="1600" dirty="0">
                          <a:effectLst/>
                        </a:rPr>
                        <a:t>100</a:t>
                      </a:r>
                      <a:endParaRPr lang="ko-KR" sz="1600" dirty="0">
                        <a:effectLst/>
                        <a:latin typeface="Cambria" panose="02040503050406030204" pitchFamily="18" charset="0"/>
                        <a:ea typeface="Cambria" panose="02040503050406030204" pitchFamily="18" charset="0"/>
                        <a:cs typeface="Cambria" panose="02040503050406030204" pitchFamily="18" charset="0"/>
                      </a:endParaRPr>
                    </a:p>
                  </a:txBody>
                  <a:tcPr marL="58480" marR="58480" marT="0" marB="0" anchor="ctr"/>
                </a:tc>
                <a:extLst>
                  <a:ext uri="{0D108BD9-81ED-4DB2-BD59-A6C34878D82A}">
                    <a16:rowId xmlns:a16="http://schemas.microsoft.com/office/drawing/2014/main" val="2408105813"/>
                  </a:ext>
                </a:extLst>
              </a:tr>
            </a:tbl>
          </a:graphicData>
        </a:graphic>
      </p:graphicFrame>
    </p:spTree>
    <p:extLst>
      <p:ext uri="{BB962C8B-B14F-4D97-AF65-F5344CB8AC3E}">
        <p14:creationId xmlns:p14="http://schemas.microsoft.com/office/powerpoint/2010/main" val="3986186561"/>
      </p:ext>
    </p:extLst>
  </p:cSld>
  <p:clrMapOvr>
    <a:masterClrMapping/>
  </p:clrMapOvr>
</p:sld>
</file>

<file path=ppt/theme/theme1.xml><?xml version="1.0" encoding="utf-8"?>
<a:theme xmlns:a="http://schemas.openxmlformats.org/drawingml/2006/main" name="추억">
  <a:themeElements>
    <a:clrScheme name="추억">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추억">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추억">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31</TotalTime>
  <Words>679</Words>
  <Application>Microsoft Office PowerPoint</Application>
  <PresentationFormat>Widescreen</PresentationFormat>
  <Paragraphs>133</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Calibri</vt:lpstr>
      <vt:lpstr>Calibri Light</vt:lpstr>
      <vt:lpstr>Cambria</vt:lpstr>
      <vt:lpstr>Cambria Math</vt:lpstr>
      <vt:lpstr>추억</vt:lpstr>
      <vt:lpstr>Draft Allocation Scheme for the Eastern Atlantic and Mediterranean Bluefin Tuna Stock  </vt:lpstr>
      <vt:lpstr>Introduction</vt:lpstr>
      <vt:lpstr>Introduction</vt:lpstr>
      <vt:lpstr>This draft adheres to the following principles:</vt:lpstr>
      <vt:lpstr> Increase_i=7733(TAC Increase) ∗ [(0.7∗ current share_i)+(0.3∗Weight_i)]    </vt:lpstr>
      <vt:lpstr>Increase_i=7733(TAC Increase) ∗ [(0.7∗ current share_i)+(0.3∗Weight_i)]</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Draft Allocation Scheme for the Eastern Atlantic and Mediterranean Bluefin Tuna Stock</dc:title>
  <dc:creator>ROK</dc:creator>
  <cp:lastModifiedBy>Rebecca Campoy</cp:lastModifiedBy>
  <cp:revision>13</cp:revision>
  <dcterms:created xsi:type="dcterms:W3CDTF">2025-11-12T07:27:27Z</dcterms:created>
  <dcterms:modified xsi:type="dcterms:W3CDTF">2025-11-20T08:20:30Z</dcterms:modified>
</cp:coreProperties>
</file>