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보통 스타일 4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5" autoAdjust="0"/>
    <p:restoredTop sz="94660"/>
  </p:normalViewPr>
  <p:slideViewPr>
    <p:cSldViewPr snapToGrid="0">
      <p:cViewPr varScale="1">
        <p:scale>
          <a:sx n="44" d="100"/>
          <a:sy n="44" d="100"/>
        </p:scale>
        <p:origin x="904" y="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7E0C-A2F4-491A-BF1A-ED1E0104D23F}" type="datetimeFigureOut">
              <a:rPr lang="ko-KR" altLang="en-US" smtClean="0"/>
              <a:t>2025-11-12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4F9B-2FF4-4FDE-BFE5-DB33DE4FCA12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0186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7E0C-A2F4-491A-BF1A-ED1E0104D23F}" type="datetimeFigureOut">
              <a:rPr lang="ko-KR" altLang="en-US" smtClean="0"/>
              <a:t>2025-11-12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4F9B-2FF4-4FDE-BFE5-DB33DE4FCA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4016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7E0C-A2F4-491A-BF1A-ED1E0104D23F}" type="datetimeFigureOut">
              <a:rPr lang="ko-KR" altLang="en-US" smtClean="0"/>
              <a:t>2025-11-12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4F9B-2FF4-4FDE-BFE5-DB33DE4FCA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0392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7E0C-A2F4-491A-BF1A-ED1E0104D23F}" type="datetimeFigureOut">
              <a:rPr lang="ko-KR" altLang="en-US" smtClean="0"/>
              <a:t>2025-11-12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4F9B-2FF4-4FDE-BFE5-DB33DE4FCA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7897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7E0C-A2F4-491A-BF1A-ED1E0104D23F}" type="datetimeFigureOut">
              <a:rPr lang="ko-KR" altLang="en-US" smtClean="0"/>
              <a:t>2025-11-12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4F9B-2FF4-4FDE-BFE5-DB33DE4FCA12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732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7E0C-A2F4-491A-BF1A-ED1E0104D23F}" type="datetimeFigureOut">
              <a:rPr lang="ko-KR" altLang="en-US" smtClean="0"/>
              <a:t>2025-11-12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4F9B-2FF4-4FDE-BFE5-DB33DE4FCA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4309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7E0C-A2F4-491A-BF1A-ED1E0104D23F}" type="datetimeFigureOut">
              <a:rPr lang="ko-KR" altLang="en-US" smtClean="0"/>
              <a:t>2025-11-12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4F9B-2FF4-4FDE-BFE5-DB33DE4FCA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1124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7E0C-A2F4-491A-BF1A-ED1E0104D23F}" type="datetimeFigureOut">
              <a:rPr lang="ko-KR" altLang="en-US" smtClean="0"/>
              <a:t>2025-11-12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4F9B-2FF4-4FDE-BFE5-DB33DE4FCA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2775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7E0C-A2F4-491A-BF1A-ED1E0104D23F}" type="datetimeFigureOut">
              <a:rPr lang="ko-KR" altLang="en-US" smtClean="0"/>
              <a:t>2025-11-12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4F9B-2FF4-4FDE-BFE5-DB33DE4FCA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466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3637E0C-A2F4-491A-BF1A-ED1E0104D23F}" type="datetimeFigureOut">
              <a:rPr lang="ko-KR" altLang="en-US" smtClean="0"/>
              <a:t>2025-11-12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F44F9B-2FF4-4FDE-BFE5-DB33DE4FCA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1598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37E0C-A2F4-491A-BF1A-ED1E0104D23F}" type="datetimeFigureOut">
              <a:rPr lang="ko-KR" altLang="en-US" smtClean="0"/>
              <a:t>2025-11-12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4F9B-2FF4-4FDE-BFE5-DB33DE4FCA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988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3637E0C-A2F4-491A-BF1A-ED1E0104D23F}" type="datetimeFigureOut">
              <a:rPr lang="ko-KR" altLang="en-US" smtClean="0"/>
              <a:t>2025-11-12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3F44F9B-2FF4-4FDE-BFE5-DB33DE4FCA12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2296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C48BAC-3550-4735-A634-3F2621BCE7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ko-KR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Draft Allocation Scheme for the Eastern Atlantic and Mediterranean Bluefin Tuna Stock </a:t>
            </a:r>
            <a:br>
              <a:rPr lang="ko-KR" altLang="ko-KR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C291745-45B3-4088-9F52-C8F0923136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64450" y="3939790"/>
            <a:ext cx="3256192" cy="1655762"/>
          </a:xfrm>
        </p:spPr>
        <p:txBody>
          <a:bodyPr/>
          <a:lstStyle/>
          <a:p>
            <a:r>
              <a:rPr lang="en-US" altLang="ko-K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Republic of Korea</a:t>
            </a:r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1D2ACF-E80C-145B-513A-68BBBFBE7371}"/>
              </a:ext>
            </a:extLst>
          </p:cNvPr>
          <p:cNvSpPr txBox="1"/>
          <p:nvPr/>
        </p:nvSpPr>
        <p:spPr>
          <a:xfrm>
            <a:off x="8518358" y="705853"/>
            <a:ext cx="2727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PA2_613_Annex1/2025</a:t>
            </a:r>
          </a:p>
        </p:txBody>
      </p:sp>
    </p:spTree>
    <p:extLst>
      <p:ext uri="{BB962C8B-B14F-4D97-AF65-F5344CB8AC3E}">
        <p14:creationId xmlns:p14="http://schemas.microsoft.com/office/powerpoint/2010/main" val="1956487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37C4DB-5567-4FD1-AFC8-4BF57CE62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88906"/>
            <a:ext cx="10058400" cy="748454"/>
          </a:xfrm>
        </p:spPr>
        <p:txBody>
          <a:bodyPr/>
          <a:lstStyle/>
          <a:p>
            <a:r>
              <a:rPr lang="en-US" altLang="ko-KR" dirty="0"/>
              <a:t>Introduction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CBDE2C-97F9-4473-9ED6-88DED3762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ko-KR" sz="3000" dirty="0"/>
              <a:t>The Atlantic bluefin tuna stock is a common asset shared by all members and entities. However, the current allocation structure has long entrenched a serious imbalance, with the top seven major fishing CPCs occupying about 95% of the total quota, while ten small fishing CPCs share only around 5%. </a:t>
            </a:r>
          </a:p>
          <a:p>
            <a:pPr>
              <a:lnSpc>
                <a:spcPct val="120000"/>
              </a:lnSpc>
            </a:pPr>
            <a:r>
              <a:rPr lang="en-US" altLang="ko-KR" sz="3000" dirty="0"/>
              <a:t>Based on the recommendations of the SCRS, the TAC for 2026~2028 is expected to increase from 40,570 t to either 48,403 t or 45,191 t. The distribution of this increase is not merely a question of “who gets how much more,” but about maintaining stable rules, minimizing dispute risk, and ensuring that allocations can be monitored and enforced consistently.</a:t>
            </a:r>
            <a:endParaRPr lang="ko-KR" altLang="ko-KR" sz="30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88548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7E3019-11D6-4986-8986-975510484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Introduction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8978CC4-3A24-471C-AC36-922CA2736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sz="2800" dirty="0"/>
          </a:p>
          <a:p>
            <a:r>
              <a:rPr lang="en-US" altLang="ko-KR" sz="2800" dirty="0"/>
              <a:t>This proposal presents a balanced and pragmatic approach that guarantees an absolute increase for all CPCs, reestablishes practical access for small-scale and coastal States, and respects the historical contributions and legitimate needs of major fishing nations.</a:t>
            </a:r>
            <a:endParaRPr lang="ko-KR" altLang="ko-KR" sz="2800" dirty="0"/>
          </a:p>
        </p:txBody>
      </p:sp>
    </p:spTree>
    <p:extLst>
      <p:ext uri="{BB962C8B-B14F-4D97-AF65-F5344CB8AC3E}">
        <p14:creationId xmlns:p14="http://schemas.microsoft.com/office/powerpoint/2010/main" val="264338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9B3303-0845-4831-914B-690D69690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32594"/>
            <a:ext cx="10058400" cy="990262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This draft adheres to the following principles:</a:t>
            </a:r>
            <a:endParaRPr lang="ko-KR" altLang="en-US" sz="40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6781020-1A89-454F-98AD-FFE21BFD9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en-US" altLang="ko-KR" sz="2500" dirty="0"/>
              <a:t>It mitigates the severe imbalance between small-fishing CPCs (≤1,000 t) and large-fishing CPCs (&gt;1,000 t)</a:t>
            </a:r>
            <a:endParaRPr lang="ko-KR" altLang="ko-KR" sz="2500" dirty="0"/>
          </a:p>
          <a:p>
            <a:pPr lvl="1"/>
            <a:r>
              <a:rPr lang="en-US" altLang="ko-KR" sz="2500" dirty="0"/>
              <a:t>In recognition of the contributions of major fishing CPCs, the framework takes due account of historical catches and provides for a phased approach to quota adjustments.</a:t>
            </a:r>
            <a:endParaRPr lang="ko-KR" altLang="ko-KR" sz="2500" dirty="0"/>
          </a:p>
          <a:p>
            <a:pPr lvl="1"/>
            <a:r>
              <a:rPr lang="en-US" altLang="ko-KR" sz="2500" dirty="0"/>
              <a:t>It respects the rights of coastal States whose economies depend on fisheries resources.</a:t>
            </a:r>
            <a:endParaRPr lang="ko-KR" altLang="ko-KR" sz="2500" dirty="0"/>
          </a:p>
          <a:p>
            <a:pPr lvl="1"/>
            <a:r>
              <a:rPr lang="en-US" altLang="ko-KR" sz="2500" dirty="0"/>
              <a:t>To ensure transparency and fairness, the framework allocates quotas through a formula-based approach. This allows every CPC to verify at any time how its allocation has been calculated, as the same method is applied uniformly to all members, thereby ensuring fairness</a:t>
            </a:r>
          </a:p>
        </p:txBody>
      </p:sp>
    </p:spTree>
    <p:extLst>
      <p:ext uri="{BB962C8B-B14F-4D97-AF65-F5344CB8AC3E}">
        <p14:creationId xmlns:p14="http://schemas.microsoft.com/office/powerpoint/2010/main" val="863496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제목 1">
                <a:extLst>
                  <a:ext uri="{FF2B5EF4-FFF2-40B4-BE49-F238E27FC236}">
                    <a16:creationId xmlns:a16="http://schemas.microsoft.com/office/drawing/2014/main" id="{B2487523-90D2-4590-9989-EEC1E94AA62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097280" y="1423425"/>
                <a:ext cx="10058400" cy="1450757"/>
              </a:xfrm>
            </p:spPr>
            <p:txBody>
              <a:bodyPr>
                <a:normAutofit fontScale="90000"/>
              </a:bodyPr>
              <a:lstStyle/>
              <a:p>
                <a:pPr lvl="0" algn="ctr"/>
                <a:br>
                  <a:rPr lang="ko-KR" altLang="ko-KR" sz="3300" dirty="0">
                    <a:latin typeface="+mn-lt"/>
                  </a:rPr>
                </a:br>
                <a14:m>
                  <m:oMath xmlns:m="http://schemas.openxmlformats.org/officeDocument/2006/math">
                    <m:r>
                      <a:rPr lang="en-US" altLang="ko-KR" sz="2700" i="1" smtClean="0">
                        <a:latin typeface="Cambria Math" panose="02040503050406030204" pitchFamily="18" charset="0"/>
                      </a:rPr>
                      <m:t>𝐼𝑛𝑐𝑟𝑒𝑎𝑠</m:t>
                    </m:r>
                    <m:sSub>
                      <m:sSubPr>
                        <m:ctrlPr>
                          <a:rPr lang="ko-KR" altLang="ko-KR" sz="27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7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altLang="ko-KR" sz="27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ko-KR" sz="2700" i="1">
                        <a:latin typeface="Cambria Math" panose="02040503050406030204" pitchFamily="18" charset="0"/>
                      </a:rPr>
                      <m:t>=7733(</m:t>
                    </m:r>
                    <m:r>
                      <a:rPr lang="en-US" altLang="ko-KR" sz="2700" i="1">
                        <a:latin typeface="Cambria Math" panose="02040503050406030204" pitchFamily="18" charset="0"/>
                      </a:rPr>
                      <m:t>𝑇𝐴𝐶</m:t>
                    </m:r>
                    <m:r>
                      <a:rPr lang="en-US" altLang="ko-KR" sz="27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sz="2700" i="1">
                        <a:latin typeface="Cambria Math" panose="02040503050406030204" pitchFamily="18" charset="0"/>
                      </a:rPr>
                      <m:t>𝐼𝑛𝑐𝑟𝑒𝑎𝑠𝑒</m:t>
                    </m:r>
                    <m:r>
                      <a:rPr lang="en-US" altLang="ko-KR" sz="2700" i="1">
                        <a:latin typeface="Cambria Math" panose="02040503050406030204" pitchFamily="18" charset="0"/>
                      </a:rPr>
                      <m:t>) ∗</m:t>
                    </m:r>
                  </m:oMath>
                </a14:m>
                <a:r>
                  <a:rPr lang="en-US" altLang="ko-KR" sz="2700" dirty="0">
                    <a:latin typeface="+mn-lt"/>
                  </a:rPr>
                  <a:t> [(0.7</a:t>
                </a:r>
                <a14:m>
                  <m:oMath xmlns:m="http://schemas.openxmlformats.org/officeDocument/2006/math">
                    <m:r>
                      <a:rPr lang="en-US" altLang="ko-KR" sz="2700" i="1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altLang="ko-KR" sz="2700" i="1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ko-KR" sz="2700" i="1">
                        <a:latin typeface="Cambria Math" panose="02040503050406030204" pitchFamily="18" charset="0"/>
                      </a:rPr>
                      <m:t>𝑐𝑢𝑟𝑟𝑒𝑛𝑡</m:t>
                    </m:r>
                    <m:r>
                      <a:rPr lang="en-US" altLang="ko-KR" sz="27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sz="2700" i="1">
                        <a:latin typeface="Cambria Math" panose="02040503050406030204" pitchFamily="18" charset="0"/>
                      </a:rPr>
                      <m:t>𝑠h𝑎𝑟</m:t>
                    </m:r>
                    <m:sSub>
                      <m:sSubPr>
                        <m:ctrlPr>
                          <a:rPr lang="ko-KR" altLang="ko-KR" sz="27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7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altLang="ko-KR" sz="27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ko-KR" sz="2700" i="1">
                        <a:latin typeface="Cambria Math" panose="02040503050406030204" pitchFamily="18" charset="0"/>
                      </a:rPr>
                      <m:t>)+(0.3∗</m:t>
                    </m:r>
                    <m:r>
                      <a:rPr lang="en-US" altLang="ko-KR" sz="2700" i="1">
                        <a:latin typeface="Cambria Math" panose="02040503050406030204" pitchFamily="18" charset="0"/>
                      </a:rPr>
                      <m:t>𝑊𝑒𝑖𝑔h</m:t>
                    </m:r>
                    <m:sSub>
                      <m:sSubPr>
                        <m:ctrlPr>
                          <a:rPr lang="ko-KR" altLang="ko-KR" sz="27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7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ko-KR" sz="27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ko-KR" sz="2700" i="1">
                        <a:latin typeface="Cambria Math" panose="02040503050406030204" pitchFamily="18" charset="0"/>
                      </a:rPr>
                      <m:t>)]</m:t>
                    </m:r>
                  </m:oMath>
                </a14:m>
                <a:r>
                  <a:rPr lang="en-US" altLang="ko-KR" sz="2700" dirty="0">
                    <a:latin typeface="+mn-lt"/>
                  </a:rPr>
                  <a:t> </a:t>
                </a:r>
                <a:br>
                  <a:rPr lang="ko-KR" altLang="ko-KR" dirty="0">
                    <a:latin typeface="+mn-lt"/>
                  </a:rPr>
                </a:br>
                <a:r>
                  <a:rPr lang="en-US" altLang="ko-KR" dirty="0">
                    <a:latin typeface="+mn-lt"/>
                  </a:rPr>
                  <a:t> </a:t>
                </a:r>
                <a:br>
                  <a:rPr lang="ko-KR" altLang="ko-KR" dirty="0">
                    <a:latin typeface="+mn-lt"/>
                  </a:rPr>
                </a:br>
                <a:endParaRPr lang="ko-KR" altLang="en-US" dirty="0">
                  <a:latin typeface="+mn-lt"/>
                </a:endParaRPr>
              </a:p>
            </p:txBody>
          </p:sp>
        </mc:Choice>
        <mc:Fallback xmlns="">
          <p:sp>
            <p:nvSpPr>
              <p:cNvPr id="2" name="제목 1">
                <a:extLst>
                  <a:ext uri="{FF2B5EF4-FFF2-40B4-BE49-F238E27FC236}">
                    <a16:creationId xmlns:a16="http://schemas.microsoft.com/office/drawing/2014/main" id="{B2487523-90D2-4590-9989-EEC1E94AA6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097280" y="1423425"/>
                <a:ext cx="10058400" cy="1450757"/>
              </a:xfrm>
              <a:blipFill>
                <a:blip r:embed="rId2"/>
                <a:stretch>
                  <a:fillRect t="-12236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9D92D62-7D4A-497E-89E8-3011C2DBD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altLang="ko-KR" sz="2800" dirty="0"/>
              <a:t>TAC Increase factor</a:t>
            </a:r>
          </a:p>
          <a:p>
            <a:pPr lvl="1"/>
            <a:endParaRPr lang="ko-KR" altLang="ko-KR" sz="2800" dirty="0"/>
          </a:p>
          <a:p>
            <a:pPr lvl="2"/>
            <a:r>
              <a:rPr lang="en-US" altLang="ko-KR" sz="2800" dirty="0"/>
              <a:t>For the new entrants Senegal and Panama, a fixed amount of 50 t each is allocated, following the precedent set by Namibia. </a:t>
            </a:r>
          </a:p>
          <a:p>
            <a:pPr lvl="2"/>
            <a:endParaRPr lang="ko-KR" altLang="ko-KR" sz="2800" dirty="0"/>
          </a:p>
          <a:p>
            <a:pPr lvl="2"/>
            <a:r>
              <a:rPr lang="en-US" altLang="ko-KR" sz="2800" dirty="0"/>
              <a:t>From the total TAC increase of 7,833 t, 100 t for Senegal and Panama is deducted. </a:t>
            </a:r>
          </a:p>
          <a:p>
            <a:pPr lvl="2"/>
            <a:endParaRPr lang="ko-KR" altLang="ko-KR" sz="2800" dirty="0"/>
          </a:p>
          <a:p>
            <a:pPr lvl="2"/>
            <a:r>
              <a:rPr lang="en-US" altLang="ko-KR" sz="2800" dirty="0"/>
              <a:t>Therefore, the remaining 7,733t is the new TAC allocated among the existing CPCs (The figure is subject to change depending on the Panel’s decision on the MP recommendation.)</a:t>
            </a:r>
            <a:endParaRPr lang="ko-KR" altLang="ko-KR" sz="28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42334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제목 1">
                <a:extLst>
                  <a:ext uri="{FF2B5EF4-FFF2-40B4-BE49-F238E27FC236}">
                    <a16:creationId xmlns:a16="http://schemas.microsoft.com/office/drawing/2014/main" id="{3E77B00E-1FEC-4C2B-8701-3A13AF5BA86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097280" y="988906"/>
                <a:ext cx="10058400" cy="748454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ko-KR" sz="2400" i="1" smtClean="0">
                        <a:latin typeface="Cambria Math" panose="02040503050406030204" pitchFamily="18" charset="0"/>
                      </a:rPr>
                      <m:t>𝐼𝑛𝑐𝑟𝑒𝑎𝑠</m:t>
                    </m:r>
                    <m:sSub>
                      <m:sSubPr>
                        <m:ctrlPr>
                          <a:rPr lang="ko-KR" altLang="ko-K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ko-KR" sz="2400" i="1">
                        <a:latin typeface="Cambria Math" panose="02040503050406030204" pitchFamily="18" charset="0"/>
                      </a:rPr>
                      <m:t>=7733(</m:t>
                    </m:r>
                    <m:r>
                      <a:rPr lang="en-US" altLang="ko-KR" sz="2400" i="1">
                        <a:latin typeface="Cambria Math" panose="02040503050406030204" pitchFamily="18" charset="0"/>
                      </a:rPr>
                      <m:t>𝑇𝐴𝐶</m:t>
                    </m:r>
                    <m:r>
                      <a:rPr lang="en-US" altLang="ko-KR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sz="2400" i="1">
                        <a:latin typeface="Cambria Math" panose="02040503050406030204" pitchFamily="18" charset="0"/>
                      </a:rPr>
                      <m:t>𝐼𝑛𝑐𝑟𝑒𝑎𝑠𝑒</m:t>
                    </m:r>
                    <m:r>
                      <a:rPr lang="en-US" altLang="ko-KR" sz="2400" i="1">
                        <a:latin typeface="Cambria Math" panose="02040503050406030204" pitchFamily="18" charset="0"/>
                      </a:rPr>
                      <m:t>) ∗</m:t>
                    </m:r>
                  </m:oMath>
                </a14:m>
                <a:r>
                  <a:rPr lang="en-US" altLang="ko-KR" sz="2400" dirty="0">
                    <a:latin typeface="+mn-lt"/>
                  </a:rPr>
                  <a:t> [(0.7</a:t>
                </a:r>
                <a14:m>
                  <m:oMath xmlns:m="http://schemas.openxmlformats.org/officeDocument/2006/math">
                    <m:r>
                      <a:rPr lang="en-US" altLang="ko-KR" sz="2400" i="1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altLang="ko-KR" sz="2400" i="1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ko-KR" sz="2400" i="1">
                        <a:latin typeface="Cambria Math" panose="02040503050406030204" pitchFamily="18" charset="0"/>
                      </a:rPr>
                      <m:t>𝑐𝑢𝑟𝑟𝑒𝑛𝑡</m:t>
                    </m:r>
                    <m:r>
                      <a:rPr lang="en-US" altLang="ko-KR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sz="2400" i="1">
                        <a:latin typeface="Cambria Math" panose="02040503050406030204" pitchFamily="18" charset="0"/>
                      </a:rPr>
                      <m:t>𝑠h𝑎𝑟</m:t>
                    </m:r>
                    <m:sSub>
                      <m:sSubPr>
                        <m:ctrlPr>
                          <a:rPr lang="ko-KR" altLang="ko-K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ko-KR" sz="2400" i="1">
                        <a:latin typeface="Cambria Math" panose="02040503050406030204" pitchFamily="18" charset="0"/>
                      </a:rPr>
                      <m:t>)+(0.3∗</m:t>
                    </m:r>
                    <m:r>
                      <a:rPr lang="en-US" altLang="ko-KR" sz="2400" i="1">
                        <a:latin typeface="Cambria Math" panose="02040503050406030204" pitchFamily="18" charset="0"/>
                      </a:rPr>
                      <m:t>𝑊𝑒𝑖𝑔h</m:t>
                    </m:r>
                    <m:sSub>
                      <m:sSubPr>
                        <m:ctrlPr>
                          <a:rPr lang="ko-KR" altLang="ko-K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ko-KR" sz="2400" i="1">
                        <a:latin typeface="Cambria Math" panose="02040503050406030204" pitchFamily="18" charset="0"/>
                      </a:rPr>
                      <m:t>)]</m:t>
                    </m:r>
                  </m:oMath>
                </a14:m>
                <a:endParaRPr lang="ko-KR" altLang="en-US" sz="2400" dirty="0">
                  <a:latin typeface="+mn-lt"/>
                </a:endParaRPr>
              </a:p>
            </p:txBody>
          </p:sp>
        </mc:Choice>
        <mc:Fallback xmlns="">
          <p:sp>
            <p:nvSpPr>
              <p:cNvPr id="2" name="제목 1">
                <a:extLst>
                  <a:ext uri="{FF2B5EF4-FFF2-40B4-BE49-F238E27FC236}">
                    <a16:creationId xmlns:a16="http://schemas.microsoft.com/office/drawing/2014/main" id="{3E77B00E-1FEC-4C2B-8701-3A13AF5BA8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097280" y="988906"/>
                <a:ext cx="10058400" cy="748454"/>
              </a:xfrm>
              <a:blipFill>
                <a:blip r:embed="rId2"/>
                <a:stretch>
                  <a:fillRect l="-121" b="-18699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857F2BF-86E2-4C29-B541-7E389CE95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altLang="ko-KR" sz="2800" dirty="0"/>
              <a:t>Base-share allocation (70%) </a:t>
            </a:r>
          </a:p>
          <a:p>
            <a:pPr lvl="1"/>
            <a:endParaRPr lang="ko-KR" altLang="ko-KR" sz="2800" dirty="0"/>
          </a:p>
          <a:p>
            <a:pPr lvl="2"/>
            <a:r>
              <a:rPr lang="en-US" altLang="ko-KR" sz="2800" dirty="0"/>
              <a:t>Seventy percent (70%) of the increased TAC is allocated to CPCs based on the quota share rate set in Rec 22-08.</a:t>
            </a:r>
          </a:p>
          <a:p>
            <a:pPr lvl="2"/>
            <a:endParaRPr lang="ko-KR" altLang="ko-KR" sz="2800" dirty="0"/>
          </a:p>
          <a:p>
            <a:pPr lvl="2"/>
            <a:r>
              <a:rPr lang="en-US" altLang="ko-KR" sz="2800" dirty="0"/>
              <a:t>The catch limit of Namibia(50t) and the reserve(37t) are fixed values and remain unchanged from the previous year.</a:t>
            </a:r>
          </a:p>
          <a:p>
            <a:pPr lvl="2"/>
            <a:endParaRPr lang="ko-KR" altLang="ko-KR" sz="2800" dirty="0"/>
          </a:p>
          <a:p>
            <a:pPr lvl="2"/>
            <a:r>
              <a:rPr lang="en-US" altLang="ko-KR" sz="2800" dirty="0"/>
              <a:t>Senegal and Panama are excluded because they have received allocation from the TAC increase. </a:t>
            </a:r>
            <a:endParaRPr lang="ko-KR" altLang="ko-KR" sz="28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6298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93B17BF-172D-46F3-B548-56FF675C1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ko-KR" sz="2800" dirty="0"/>
              <a:t>Equity-Based Weighted Allocation (30%)</a:t>
            </a:r>
          </a:p>
          <a:p>
            <a:pPr lvl="1"/>
            <a:endParaRPr lang="ko-KR" altLang="ko-KR" sz="2800" dirty="0"/>
          </a:p>
          <a:p>
            <a:pPr lvl="2"/>
            <a:r>
              <a:rPr lang="en-US" altLang="ko-KR" sz="2800" dirty="0"/>
              <a:t>The remaining thirty percent (30%) is allocated based on weighting factors that consider equity considerations, such as fishing scale and coastal State status.</a:t>
            </a:r>
          </a:p>
          <a:p>
            <a:pPr lvl="2"/>
            <a:endParaRPr lang="en-US" altLang="ko-KR" sz="2800" dirty="0"/>
          </a:p>
          <a:p>
            <a:pPr lvl="2"/>
            <a:r>
              <a:rPr lang="en-US" altLang="ko-KR" sz="2800" dirty="0"/>
              <a:t> Refer to Annex 1 if you need specific explanation for the formula.</a:t>
            </a:r>
            <a:endParaRPr lang="ko-KR" altLang="ko-KR" sz="2800" dirty="0"/>
          </a:p>
          <a:p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제목 1">
                <a:extLst>
                  <a:ext uri="{FF2B5EF4-FFF2-40B4-BE49-F238E27FC236}">
                    <a16:creationId xmlns:a16="http://schemas.microsoft.com/office/drawing/2014/main" id="{8B7F97BC-1676-4408-A32E-D944B66027E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97280" y="1384415"/>
                <a:ext cx="10515600" cy="46131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1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br>
                  <a:rPr lang="ko-KR" altLang="ko-KR" sz="2400" dirty="0">
                    <a:latin typeface="+mn-lt"/>
                  </a:rPr>
                </a:br>
                <a14:m>
                  <m:oMath xmlns:m="http://schemas.openxmlformats.org/officeDocument/2006/math">
                    <m:r>
                      <a:rPr lang="en-US" altLang="ko-KR" sz="2400" b="0" i="1">
                        <a:latin typeface="Cambria Math" panose="02040503050406030204" pitchFamily="18" charset="0"/>
                      </a:rPr>
                      <m:t>𝐼𝑛𝑐𝑟𝑒𝑎𝑠</m:t>
                    </m:r>
                    <m:sSub>
                      <m:sSubPr>
                        <m:ctrlPr>
                          <a:rPr lang="ko-KR" altLang="ko-K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400" b="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altLang="ko-KR" sz="2400" b="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ko-KR" sz="2400" b="0" i="1">
                        <a:latin typeface="Cambria Math" panose="02040503050406030204" pitchFamily="18" charset="0"/>
                      </a:rPr>
                      <m:t>=7733(</m:t>
                    </m:r>
                    <m:r>
                      <a:rPr lang="en-US" altLang="ko-KR" sz="2400" b="0" i="1">
                        <a:latin typeface="Cambria Math" panose="02040503050406030204" pitchFamily="18" charset="0"/>
                      </a:rPr>
                      <m:t>𝑇𝐴𝐶</m:t>
                    </m:r>
                    <m:r>
                      <a:rPr lang="en-US" altLang="ko-KR" sz="2400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sz="2400" b="0" i="1">
                        <a:latin typeface="Cambria Math" panose="02040503050406030204" pitchFamily="18" charset="0"/>
                      </a:rPr>
                      <m:t>𝐼𝑛𝑐𝑟𝑒𝑎𝑠𝑒</m:t>
                    </m:r>
                    <m:r>
                      <a:rPr lang="en-US" altLang="ko-KR" sz="2400" b="0" i="1">
                        <a:latin typeface="Cambria Math" panose="02040503050406030204" pitchFamily="18" charset="0"/>
                      </a:rPr>
                      <m:t>) ∗</m:t>
                    </m:r>
                  </m:oMath>
                </a14:m>
                <a:r>
                  <a:rPr lang="en-US" altLang="ko-KR" sz="2400" dirty="0">
                    <a:latin typeface="+mn-lt"/>
                  </a:rPr>
                  <a:t> [(0.7</a:t>
                </a:r>
                <a14:m>
                  <m:oMath xmlns:m="http://schemas.openxmlformats.org/officeDocument/2006/math">
                    <m:r>
                      <a:rPr lang="en-US" altLang="ko-KR" sz="2400" b="0" i="1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altLang="ko-KR" sz="2400" i="1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ko-KR" sz="2400" b="0" i="1">
                        <a:latin typeface="Cambria Math" panose="02040503050406030204" pitchFamily="18" charset="0"/>
                      </a:rPr>
                      <m:t>𝑐𝑢𝑟𝑟𝑒𝑛𝑡</m:t>
                    </m:r>
                    <m:r>
                      <a:rPr lang="en-US" altLang="ko-KR" sz="2400" b="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sz="2400" b="0" i="1">
                        <a:latin typeface="Cambria Math" panose="02040503050406030204" pitchFamily="18" charset="0"/>
                      </a:rPr>
                      <m:t>𝑠h𝑎𝑟</m:t>
                    </m:r>
                    <m:sSub>
                      <m:sSubPr>
                        <m:ctrlPr>
                          <a:rPr lang="ko-KR" altLang="ko-K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400" b="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altLang="ko-KR" sz="2400" b="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ko-KR" sz="2400" b="0" i="1">
                        <a:latin typeface="Cambria Math" panose="02040503050406030204" pitchFamily="18" charset="0"/>
                      </a:rPr>
                      <m:t>)+(0.3∗</m:t>
                    </m:r>
                    <m:r>
                      <a:rPr lang="en-US" altLang="ko-KR" sz="2400" b="0" i="1">
                        <a:latin typeface="Cambria Math" panose="02040503050406030204" pitchFamily="18" charset="0"/>
                      </a:rPr>
                      <m:t>𝑊𝑒𝑖𝑔h</m:t>
                    </m:r>
                    <m:sSub>
                      <m:sSubPr>
                        <m:ctrlPr>
                          <a:rPr lang="ko-KR" altLang="ko-K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400" b="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ko-KR" sz="2400" b="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ko-KR" sz="2400" b="0" i="1">
                        <a:latin typeface="Cambria Math" panose="02040503050406030204" pitchFamily="18" charset="0"/>
                      </a:rPr>
                      <m:t>)]</m:t>
                    </m:r>
                  </m:oMath>
                </a14:m>
                <a:r>
                  <a:rPr lang="en-US" altLang="ko-KR" sz="2400" dirty="0">
                    <a:latin typeface="+mn-lt"/>
                  </a:rPr>
                  <a:t> </a:t>
                </a:r>
                <a:br>
                  <a:rPr lang="ko-KR" altLang="ko-KR" sz="2400" dirty="0">
                    <a:latin typeface="+mn-lt"/>
                  </a:rPr>
                </a:br>
                <a:r>
                  <a:rPr lang="en-US" altLang="ko-KR" sz="2400" dirty="0">
                    <a:latin typeface="+mn-lt"/>
                  </a:rPr>
                  <a:t> </a:t>
                </a:r>
                <a:br>
                  <a:rPr lang="ko-KR" altLang="ko-KR" sz="2400" dirty="0">
                    <a:latin typeface="+mn-lt"/>
                  </a:rPr>
                </a:br>
                <a:endParaRPr lang="ko-KR" altLang="en-US" sz="2400" dirty="0">
                  <a:latin typeface="+mn-lt"/>
                </a:endParaRPr>
              </a:p>
            </p:txBody>
          </p:sp>
        </mc:Choice>
        <mc:Fallback xmlns="">
          <p:sp>
            <p:nvSpPr>
              <p:cNvPr id="4" name="제목 1">
                <a:extLst>
                  <a:ext uri="{FF2B5EF4-FFF2-40B4-BE49-F238E27FC236}">
                    <a16:creationId xmlns:a16="http://schemas.microsoft.com/office/drawing/2014/main" id="{8B7F97BC-1676-4408-A32E-D944B66027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280" y="1384415"/>
                <a:ext cx="10515600" cy="461319"/>
              </a:xfrm>
              <a:prstGeom prst="rect">
                <a:avLst/>
              </a:prstGeom>
              <a:blipFill>
                <a:blip r:embed="rId2"/>
                <a:stretch>
                  <a:fillRect l="-116" t="-50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0623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D0326978-CE8C-43F0-8F72-8964641863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8944263"/>
              </p:ext>
            </p:extLst>
          </p:nvPr>
        </p:nvGraphicFramePr>
        <p:xfrm>
          <a:off x="985035" y="65902"/>
          <a:ext cx="10221930" cy="6246350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670594">
                  <a:extLst>
                    <a:ext uri="{9D8B030D-6E8A-4147-A177-3AD203B41FA5}">
                      <a16:colId xmlns:a16="http://schemas.microsoft.com/office/drawing/2014/main" val="101325688"/>
                    </a:ext>
                  </a:extLst>
                </a:gridCol>
                <a:gridCol w="2787477">
                  <a:extLst>
                    <a:ext uri="{9D8B030D-6E8A-4147-A177-3AD203B41FA5}">
                      <a16:colId xmlns:a16="http://schemas.microsoft.com/office/drawing/2014/main" val="1696630644"/>
                    </a:ext>
                  </a:extLst>
                </a:gridCol>
                <a:gridCol w="2787477">
                  <a:extLst>
                    <a:ext uri="{9D8B030D-6E8A-4147-A177-3AD203B41FA5}">
                      <a16:colId xmlns:a16="http://schemas.microsoft.com/office/drawing/2014/main" val="3795521753"/>
                    </a:ext>
                  </a:extLst>
                </a:gridCol>
                <a:gridCol w="1976382">
                  <a:extLst>
                    <a:ext uri="{9D8B030D-6E8A-4147-A177-3AD203B41FA5}">
                      <a16:colId xmlns:a16="http://schemas.microsoft.com/office/drawing/2014/main" val="4161434491"/>
                    </a:ext>
                  </a:extLst>
                </a:gridCol>
              </a:tblGrid>
              <a:tr h="24985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CPCs</a:t>
                      </a:r>
                      <a:endParaRPr lang="ko-KR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TAC 48,403t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6167288"/>
                  </a:ext>
                </a:extLst>
              </a:tr>
              <a:tr h="24985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2022~2025(t)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2026~2028(t)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Share(%)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1043065355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EU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21503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24457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50.568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1755297961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Moroco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3700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4273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8.835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3254697005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Japan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3114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3580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7.402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4271349891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Tunisia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3000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3480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7.195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1208762648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Turkiye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2600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3026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6.257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2865712813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Libya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2548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2967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6.135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1619109514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Algeria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2023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2372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4.904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3919310353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Sub-total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38488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44155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91.295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1352885000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Egypt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513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791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1.635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1816255588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Norway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368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627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1.296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4280158033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Albania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264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509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1.052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197239780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Iceland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224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463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0.957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1847998299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Korea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221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431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0.891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1143366904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Syria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129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356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0.736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804140736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China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112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307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0.635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4058367889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Chinese Taipei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295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0.610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753657130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UK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63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281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0.581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3662315102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Namibia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50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50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0.103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1594867545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Senegal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50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0.103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1287239001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Panama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50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0.103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1984939741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Sub-Total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2045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4210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8.705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1100632851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Reserves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37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38 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2322702051"/>
                  </a:ext>
                </a:extLst>
              </a:tr>
              <a:tr h="249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Total</a:t>
                      </a:r>
                      <a:endParaRPr lang="ko-KR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40570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48403</a:t>
                      </a:r>
                      <a:endParaRPr lang="ko-KR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ko-KR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8480" marR="58480" marT="0" marB="0" anchor="ctr"/>
                </a:tc>
                <a:extLst>
                  <a:ext uri="{0D108BD9-81ED-4DB2-BD59-A6C34878D82A}">
                    <a16:rowId xmlns:a16="http://schemas.microsoft.com/office/drawing/2014/main" val="2408105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6186561"/>
      </p:ext>
    </p:extLst>
  </p:cSld>
  <p:clrMapOvr>
    <a:masterClrMapping/>
  </p:clrMapOvr>
</p:sld>
</file>

<file path=ppt/theme/theme1.xml><?xml version="1.0" encoding="utf-8"?>
<a:theme xmlns:a="http://schemas.openxmlformats.org/drawingml/2006/main" name="추억">
  <a:themeElements>
    <a:clrScheme name="추억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추억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추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</TotalTime>
  <Words>675</Words>
  <Application>Microsoft Office PowerPoint</Application>
  <PresentationFormat>Widescreen</PresentationFormat>
  <Paragraphs>133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Calibri Light</vt:lpstr>
      <vt:lpstr>Cambria</vt:lpstr>
      <vt:lpstr>Cambria Math</vt:lpstr>
      <vt:lpstr>추억</vt:lpstr>
      <vt:lpstr>Draft Allocation Scheme for the Eastern Atlantic and Mediterranean Bluefin Tuna Stock  </vt:lpstr>
      <vt:lpstr>Introduction</vt:lpstr>
      <vt:lpstr>Introduction</vt:lpstr>
      <vt:lpstr>This draft adheres to the following principles:</vt:lpstr>
      <vt:lpstr> Increase_i=7733(TAC Increase) ∗ [(0.7∗ current share_i)+(0.3∗Weight_i)]    </vt:lpstr>
      <vt:lpstr>Increase_i=7733(TAC Increase) ∗ [(0.7∗ current share_i)+(0.3∗Weight_i)]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 Allocation Scheme for the Eastern Atlantic and Mediterranean Bluefin Tuna Stock</dc:title>
  <dc:creator>ROK</dc:creator>
  <cp:lastModifiedBy>Marisa de Andrés</cp:lastModifiedBy>
  <cp:revision>11</cp:revision>
  <dcterms:created xsi:type="dcterms:W3CDTF">2025-11-12T07:27:27Z</dcterms:created>
  <dcterms:modified xsi:type="dcterms:W3CDTF">2025-11-12T08:55:19Z</dcterms:modified>
</cp:coreProperties>
</file>