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2" r:id="rId2"/>
    <p:sldMasterId id="2147483690" r:id="rId3"/>
    <p:sldMasterId id="2147483715" r:id="rId4"/>
  </p:sldMasterIdLst>
  <p:notesMasterIdLst>
    <p:notesMasterId r:id="rId54"/>
  </p:notesMasterIdLst>
  <p:sldIdLst>
    <p:sldId id="256" r:id="rId5"/>
    <p:sldId id="345" r:id="rId6"/>
    <p:sldId id="258" r:id="rId7"/>
    <p:sldId id="262" r:id="rId8"/>
    <p:sldId id="259" r:id="rId9"/>
    <p:sldId id="260" r:id="rId10"/>
    <p:sldId id="346" r:id="rId11"/>
    <p:sldId id="261" r:id="rId12"/>
    <p:sldId id="347" r:id="rId13"/>
    <p:sldId id="348" r:id="rId14"/>
    <p:sldId id="349" r:id="rId15"/>
    <p:sldId id="350" r:id="rId16"/>
    <p:sldId id="351" r:id="rId17"/>
    <p:sldId id="352" r:id="rId18"/>
    <p:sldId id="353" r:id="rId19"/>
    <p:sldId id="357" r:id="rId20"/>
    <p:sldId id="297" r:id="rId21"/>
    <p:sldId id="359" r:id="rId22"/>
    <p:sldId id="343" r:id="rId23"/>
    <p:sldId id="361" r:id="rId24"/>
    <p:sldId id="362" r:id="rId25"/>
    <p:sldId id="270" r:id="rId26"/>
    <p:sldId id="271" r:id="rId27"/>
    <p:sldId id="272" r:id="rId28"/>
    <p:sldId id="273" r:id="rId29"/>
    <p:sldId id="275" r:id="rId30"/>
    <p:sldId id="274" r:id="rId31"/>
    <p:sldId id="290" r:id="rId32"/>
    <p:sldId id="291" r:id="rId33"/>
    <p:sldId id="354" r:id="rId34"/>
    <p:sldId id="292" r:id="rId35"/>
    <p:sldId id="282" r:id="rId36"/>
    <p:sldId id="280" r:id="rId37"/>
    <p:sldId id="283" r:id="rId38"/>
    <p:sldId id="277" r:id="rId39"/>
    <p:sldId id="278" r:id="rId40"/>
    <p:sldId id="289" r:id="rId41"/>
    <p:sldId id="333" r:id="rId42"/>
    <p:sldId id="334" r:id="rId43"/>
    <p:sldId id="335" r:id="rId44"/>
    <p:sldId id="355" r:id="rId45"/>
    <p:sldId id="336" r:id="rId46"/>
    <p:sldId id="337" r:id="rId47"/>
    <p:sldId id="342" r:id="rId48"/>
    <p:sldId id="338" r:id="rId49"/>
    <p:sldId id="340" r:id="rId50"/>
    <p:sldId id="341" r:id="rId51"/>
    <p:sldId id="356" r:id="rId52"/>
    <p:sldId id="344"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40" autoAdjust="0"/>
    <p:restoredTop sz="94660"/>
  </p:normalViewPr>
  <p:slideViewPr>
    <p:cSldViewPr snapToGrid="0">
      <p:cViewPr varScale="1">
        <p:scale>
          <a:sx n="158" d="100"/>
          <a:sy n="158" d="100"/>
        </p:scale>
        <p:origin x="47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3FC18-52CC-43A1-85FE-30AF248CAC2F}"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790FB-3A2C-4EF7-876A-288C7B50AA13}" type="slidenum">
              <a:rPr lang="en-US" smtClean="0"/>
              <a:t>‹#›</a:t>
            </a:fld>
            <a:endParaRPr lang="en-US"/>
          </a:p>
        </p:txBody>
      </p:sp>
    </p:spTree>
    <p:extLst>
      <p:ext uri="{BB962C8B-B14F-4D97-AF65-F5344CB8AC3E}">
        <p14:creationId xmlns:p14="http://schemas.microsoft.com/office/powerpoint/2010/main" val="222454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tasks in addition regular activities include:</a:t>
            </a:r>
          </a:p>
          <a:p>
            <a:r>
              <a:rPr lang="en-US" dirty="0"/>
              <a:t>	Continue the development of EFFDIS</a:t>
            </a:r>
          </a:p>
          <a:p>
            <a:r>
              <a:rPr lang="en-US" dirty="0"/>
              <a:t>	Prepare a draft proposal for a workplan to guide the development of the Task 3 Biological database</a:t>
            </a:r>
          </a:p>
          <a:p>
            <a:r>
              <a:rPr lang="en-US" dirty="0"/>
              <a:t>	Prepare and make readily available the list of head of scientific delegations </a:t>
            </a:r>
          </a:p>
          <a:p>
            <a:r>
              <a:rPr lang="en-US" dirty="0"/>
              <a:t>	CPCs recover historical catch and effort data and apply the proper units of effort</a:t>
            </a:r>
          </a:p>
          <a:p>
            <a:r>
              <a:rPr lang="en-US" dirty="0"/>
              <a:t>	Species Groups provide the Secretariat with the range of lengths and weights that are considered biologically 	acceptable for each species.</a:t>
            </a:r>
          </a:p>
          <a:p>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16</a:t>
            </a:fld>
            <a:endParaRPr lang="en-US"/>
          </a:p>
        </p:txBody>
      </p:sp>
    </p:spTree>
    <p:extLst>
      <p:ext uri="{BB962C8B-B14F-4D97-AF65-F5344CB8AC3E}">
        <p14:creationId xmlns:p14="http://schemas.microsoft.com/office/powerpoint/2010/main" val="104912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72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5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type="body"/>
          </p:nvPr>
        </p:nvSpPr>
        <p:spPr>
          <a:xfrm>
            <a:off x="685800" y="4400640"/>
            <a:ext cx="5481360" cy="3595320"/>
          </a:xfrm>
          <a:prstGeom prst="rect">
            <a:avLst/>
          </a:prstGeom>
        </p:spPr>
        <p:txBody>
          <a:bodyPr lIns="0" tIns="0" rIns="0" bIns="0">
            <a:noAutofit/>
          </a:bodyPr>
          <a:lstStyle/>
          <a:p>
            <a:endParaRPr lang="en-GB" sz="2000" b="0" strike="noStrike" spc="-1">
              <a:latin typeface="Arial"/>
            </a:endParaRPr>
          </a:p>
        </p:txBody>
      </p:sp>
      <p:sp>
        <p:nvSpPr>
          <p:cNvPr id="218" name="CustomShape 2"/>
          <p:cNvSpPr/>
          <p:nvPr/>
        </p:nvSpPr>
        <p:spPr>
          <a:xfrm>
            <a:off x="3884760" y="8685360"/>
            <a:ext cx="2966760" cy="4536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7901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1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5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13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21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7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61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8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11/16/2022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44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05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11/16/2022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699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95791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0926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5868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73499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5337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294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729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745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5547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3476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14453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4324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1110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7215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5482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78996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9719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11/16/2022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54982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16-Nov-22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109515667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11/16/2022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893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16-Nov-22</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798990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53258128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70319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16-Nov-22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41819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16-Nov-22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383653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16-Nov-22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4292060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91092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16-Nov-22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3468626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42270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16-Nov-22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7255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4393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11/16/2022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45971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68693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11/16/2022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950205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76990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5484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41081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24740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11/16/2022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423234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11/16/2022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558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562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069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006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11/16/2022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947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340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11/16/2022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1719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11/16/2022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7969307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16-Nov-22</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32147481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11/16/2022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005677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36.sv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hyperlink" Target="https://iccat.github.io/nswo-ms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0A7B-4F0A-43FE-A14C-312CCDC8381C}"/>
              </a:ext>
            </a:extLst>
          </p:cNvPr>
          <p:cNvSpPr>
            <a:spLocks noGrp="1"/>
          </p:cNvSpPr>
          <p:nvPr>
            <p:ph type="ctrTitle"/>
          </p:nvPr>
        </p:nvSpPr>
        <p:spPr>
          <a:xfrm>
            <a:off x="3142593" y="2028496"/>
            <a:ext cx="5318236" cy="1757691"/>
          </a:xfrm>
          <a:solidFill>
            <a:schemeClr val="bg1"/>
          </a:solidFill>
        </p:spPr>
        <p:txBody>
          <a:bodyPr>
            <a:normAutofit fontScale="90000"/>
          </a:bodyPr>
          <a:lstStyle/>
          <a:p>
            <a:pPr algn="ctr"/>
            <a:r>
              <a:rPr lang="en-CA" sz="3600" dirty="0"/>
              <a:t>Report of the 2022 Standing Committee of Research and Statistics (SCRS) to the ICCAT Plenary</a:t>
            </a:r>
            <a:endParaRPr lang="en-US" dirty="0"/>
          </a:p>
        </p:txBody>
      </p:sp>
      <p:sp>
        <p:nvSpPr>
          <p:cNvPr id="3" name="Subtitle 2">
            <a:extLst>
              <a:ext uri="{FF2B5EF4-FFF2-40B4-BE49-F238E27FC236}">
                <a16:creationId xmlns:a16="http://schemas.microsoft.com/office/drawing/2014/main" id="{6968720C-D1BF-47E6-9E1D-1135F4334BB9}"/>
              </a:ext>
            </a:extLst>
          </p:cNvPr>
          <p:cNvSpPr>
            <a:spLocks noGrp="1"/>
          </p:cNvSpPr>
          <p:nvPr>
            <p:ph type="subTitle" idx="1"/>
          </p:nvPr>
        </p:nvSpPr>
        <p:spPr>
          <a:xfrm>
            <a:off x="3689131" y="6432396"/>
            <a:ext cx="4454744" cy="590321"/>
          </a:xfrm>
        </p:spPr>
        <p:txBody>
          <a:bodyPr/>
          <a:lstStyle/>
          <a:p>
            <a:r>
              <a:rPr lang="en-CA" dirty="0">
                <a:solidFill>
                  <a:schemeClr val="tx1"/>
                </a:solidFill>
              </a:rPr>
              <a:t>Complete SCRS  Report available online</a:t>
            </a:r>
            <a:endParaRPr lang="en-US" dirty="0">
              <a:solidFill>
                <a:schemeClr val="tx1"/>
              </a:solidFill>
            </a:endParaRPr>
          </a:p>
        </p:txBody>
      </p:sp>
      <p:sp>
        <p:nvSpPr>
          <p:cNvPr id="4" name="TextBox 3">
            <a:extLst>
              <a:ext uri="{FF2B5EF4-FFF2-40B4-BE49-F238E27FC236}">
                <a16:creationId xmlns:a16="http://schemas.microsoft.com/office/drawing/2014/main" id="{897DDAAC-CE11-4D4C-A482-EE31B86973E3}"/>
              </a:ext>
            </a:extLst>
          </p:cNvPr>
          <p:cNvSpPr txBox="1"/>
          <p:nvPr/>
        </p:nvSpPr>
        <p:spPr>
          <a:xfrm>
            <a:off x="3949920" y="4129580"/>
            <a:ext cx="3504050" cy="1815882"/>
          </a:xfrm>
          <a:prstGeom prst="rect">
            <a:avLst/>
          </a:prstGeom>
          <a:noFill/>
        </p:spPr>
        <p:txBody>
          <a:bodyPr wrap="square" rtlCol="0">
            <a:spAutoFit/>
          </a:bodyPr>
          <a:lstStyle/>
          <a:p>
            <a:pPr algn="ctr"/>
            <a:r>
              <a:rPr lang="en-CA" sz="2800" dirty="0">
                <a:solidFill>
                  <a:schemeClr val="bg1"/>
                </a:solidFill>
              </a:rPr>
              <a:t>Vale do Lobo, Portugal</a:t>
            </a:r>
          </a:p>
          <a:p>
            <a:pPr algn="ctr"/>
            <a:r>
              <a:rPr lang="en-CA" sz="2800" dirty="0">
                <a:solidFill>
                  <a:schemeClr val="bg1"/>
                </a:solidFill>
              </a:rPr>
              <a:t>November 14, 2022</a:t>
            </a:r>
          </a:p>
          <a:p>
            <a:pPr algn="ctr"/>
            <a:r>
              <a:rPr lang="en-CA" sz="2800" dirty="0">
                <a:solidFill>
                  <a:schemeClr val="bg1"/>
                </a:solidFill>
              </a:rPr>
              <a:t>Dr. Gary D. Melvin</a:t>
            </a:r>
          </a:p>
          <a:p>
            <a:pPr algn="ctr"/>
            <a:r>
              <a:rPr lang="en-CA" sz="2800" dirty="0">
                <a:solidFill>
                  <a:schemeClr val="bg1"/>
                </a:solidFill>
              </a:rPr>
              <a:t>SCRS Chair</a:t>
            </a:r>
            <a:endParaRPr lang="en-US" sz="2800" dirty="0">
              <a:solidFill>
                <a:schemeClr val="bg1"/>
              </a:solidFill>
            </a:endParaRPr>
          </a:p>
        </p:txBody>
      </p:sp>
      <p:pic>
        <p:nvPicPr>
          <p:cNvPr id="5" name="Picture 4">
            <a:extLst>
              <a:ext uri="{FF2B5EF4-FFF2-40B4-BE49-F238E27FC236}">
                <a16:creationId xmlns:a16="http://schemas.microsoft.com/office/drawing/2014/main" id="{2D19FC52-8138-405F-B3A9-3461679CDB2F}"/>
              </a:ext>
            </a:extLst>
          </p:cNvPr>
          <p:cNvPicPr>
            <a:picLocks noChangeAspect="1"/>
          </p:cNvPicPr>
          <p:nvPr/>
        </p:nvPicPr>
        <p:blipFill>
          <a:blip r:embed="rId2"/>
          <a:stretch>
            <a:fillRect/>
          </a:stretch>
        </p:blipFill>
        <p:spPr>
          <a:xfrm>
            <a:off x="8450318" y="1359823"/>
            <a:ext cx="3668110" cy="1796150"/>
          </a:xfrm>
          <a:prstGeom prst="rect">
            <a:avLst/>
          </a:prstGeom>
        </p:spPr>
      </p:pic>
      <p:pic>
        <p:nvPicPr>
          <p:cNvPr id="6" name="Picture 5" descr="img03">
            <a:extLst>
              <a:ext uri="{FF2B5EF4-FFF2-40B4-BE49-F238E27FC236}">
                <a16:creationId xmlns:a16="http://schemas.microsoft.com/office/drawing/2014/main" id="{E63081C6-3433-453E-B3B8-C2B583B1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20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D1C16CD-D491-4493-B81E-819C4C7EAF7D}"/>
              </a:ext>
            </a:extLst>
          </p:cNvPr>
          <p:cNvSpPr txBox="1"/>
          <p:nvPr/>
        </p:nvSpPr>
        <p:spPr>
          <a:xfrm>
            <a:off x="7498056" y="199188"/>
            <a:ext cx="3411682" cy="461665"/>
          </a:xfrm>
          <a:prstGeom prst="rect">
            <a:avLst/>
          </a:prstGeom>
          <a:noFill/>
        </p:spPr>
        <p:txBody>
          <a:bodyPr wrap="square" rtlCol="0">
            <a:spAutoFit/>
          </a:bodyPr>
          <a:lstStyle/>
          <a:p>
            <a:r>
              <a:rPr lang="en-CA" sz="2400" b="1" dirty="0"/>
              <a:t>ICCAT Plenary   2022</a:t>
            </a:r>
          </a:p>
        </p:txBody>
      </p:sp>
      <p:pic>
        <p:nvPicPr>
          <p:cNvPr id="8" name="Picture 7">
            <a:extLst>
              <a:ext uri="{FF2B5EF4-FFF2-40B4-BE49-F238E27FC236}">
                <a16:creationId xmlns:a16="http://schemas.microsoft.com/office/drawing/2014/main" id="{39ED259D-5CE5-435F-B634-52756690CCA1}"/>
              </a:ext>
            </a:extLst>
          </p:cNvPr>
          <p:cNvPicPr>
            <a:picLocks noChangeAspect="1"/>
          </p:cNvPicPr>
          <p:nvPr/>
        </p:nvPicPr>
        <p:blipFill>
          <a:blip r:embed="rId4"/>
          <a:stretch>
            <a:fillRect/>
          </a:stretch>
        </p:blipFill>
        <p:spPr>
          <a:xfrm>
            <a:off x="8702565" y="4132918"/>
            <a:ext cx="3363312" cy="2000357"/>
          </a:xfrm>
          <a:prstGeom prst="rect">
            <a:avLst/>
          </a:prstGeom>
        </p:spPr>
      </p:pic>
      <p:pic>
        <p:nvPicPr>
          <p:cNvPr id="9" name="Picture 8">
            <a:extLst>
              <a:ext uri="{FF2B5EF4-FFF2-40B4-BE49-F238E27FC236}">
                <a16:creationId xmlns:a16="http://schemas.microsoft.com/office/drawing/2014/main" id="{833032E5-D71D-4EB9-9ADB-233308305433}"/>
              </a:ext>
            </a:extLst>
          </p:cNvPr>
          <p:cNvPicPr>
            <a:picLocks noChangeAspect="1"/>
          </p:cNvPicPr>
          <p:nvPr/>
        </p:nvPicPr>
        <p:blipFill>
          <a:blip r:embed="rId5"/>
          <a:stretch>
            <a:fillRect/>
          </a:stretch>
        </p:blipFill>
        <p:spPr>
          <a:xfrm>
            <a:off x="0" y="1461169"/>
            <a:ext cx="3142593" cy="2090679"/>
          </a:xfrm>
          <a:prstGeom prst="rect">
            <a:avLst/>
          </a:prstGeom>
        </p:spPr>
      </p:pic>
      <p:pic>
        <p:nvPicPr>
          <p:cNvPr id="10" name="Picture 9">
            <a:extLst>
              <a:ext uri="{FF2B5EF4-FFF2-40B4-BE49-F238E27FC236}">
                <a16:creationId xmlns:a16="http://schemas.microsoft.com/office/drawing/2014/main" id="{4C6A4E14-FE45-4C09-A41C-814D887B17F6}"/>
              </a:ext>
            </a:extLst>
          </p:cNvPr>
          <p:cNvPicPr>
            <a:picLocks noChangeAspect="1"/>
          </p:cNvPicPr>
          <p:nvPr/>
        </p:nvPicPr>
        <p:blipFill>
          <a:blip r:embed="rId6"/>
          <a:stretch>
            <a:fillRect/>
          </a:stretch>
        </p:blipFill>
        <p:spPr>
          <a:xfrm>
            <a:off x="0" y="4033247"/>
            <a:ext cx="3079531" cy="2135378"/>
          </a:xfrm>
          <a:prstGeom prst="rect">
            <a:avLst/>
          </a:prstGeom>
        </p:spPr>
      </p:pic>
    </p:spTree>
    <p:extLst>
      <p:ext uri="{BB962C8B-B14F-4D97-AF65-F5344CB8AC3E}">
        <p14:creationId xmlns:p14="http://schemas.microsoft.com/office/powerpoint/2010/main" val="350059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3998556" y="552383"/>
            <a:ext cx="7540301" cy="1013800"/>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36635" y="2026197"/>
            <a:ext cx="11887200" cy="4135117"/>
          </a:xfrm>
        </p:spPr>
        <p:txBody>
          <a:bodyPr>
            <a:normAutofit fontScale="70000" lnSpcReduction="20000"/>
          </a:bodyPr>
          <a:lstStyle/>
          <a:p>
            <a:pPr marL="0" indent="0">
              <a:buNone/>
            </a:pPr>
            <a:r>
              <a:rPr lang="en-US" sz="3500" b="1" dirty="0">
                <a:solidFill>
                  <a:schemeClr val="tx1"/>
                </a:solidFill>
              </a:rPr>
              <a:t>Skipjack Tuna:</a:t>
            </a:r>
          </a:p>
          <a:p>
            <a:pPr marL="0" indent="0">
              <a:buNone/>
            </a:pPr>
            <a:r>
              <a:rPr lang="en-US" sz="3500" dirty="0">
                <a:solidFill>
                  <a:srgbClr val="0070C0"/>
                </a:solidFill>
              </a:rPr>
              <a:t>Skipjack Data Preparatory Meeting(Feb 21 to 25)</a:t>
            </a:r>
          </a:p>
          <a:p>
            <a:pPr marL="0" indent="0">
              <a:buNone/>
            </a:pPr>
            <a:r>
              <a:rPr lang="en-US" sz="3500" dirty="0">
                <a:solidFill>
                  <a:srgbClr val="0070C0"/>
                </a:solidFill>
              </a:rPr>
              <a:t>	</a:t>
            </a:r>
            <a:r>
              <a:rPr lang="en-US" sz="3600" dirty="0">
                <a:solidFill>
                  <a:schemeClr val="tx1"/>
                </a:solidFill>
              </a:rPr>
              <a:t>Re</a:t>
            </a:r>
            <a:r>
              <a:rPr lang="en-US" sz="3600" dirty="0"/>
              <a:t>viewed the new data on fisheries, biology and tagging,  updated catch data, agreed the last year for the assessment models would be 2020.  </a:t>
            </a:r>
            <a:r>
              <a:rPr lang="en-US" sz="3600" dirty="0" err="1"/>
              <a:t>Estimated“Faux</a:t>
            </a:r>
            <a:r>
              <a:rPr lang="en-US" sz="3600" dirty="0"/>
              <a:t> </a:t>
            </a:r>
            <a:r>
              <a:rPr lang="en-US" sz="3600" dirty="0" err="1"/>
              <a:t>poisson</a:t>
            </a:r>
            <a:r>
              <a:rPr lang="en-US" sz="3600" dirty="0"/>
              <a:t>” catches from the purse-seine FAD fishing operations between 2015 and 2020.  Agreed the assessment to be based on a surplus production model (JABBA) and a statistical catch model (Stock Synthesis 3) for the east and west stocks.</a:t>
            </a:r>
          </a:p>
          <a:p>
            <a:pPr marL="0" indent="0">
              <a:buNone/>
            </a:pPr>
            <a:r>
              <a:rPr lang="en-US" sz="3600" dirty="0">
                <a:solidFill>
                  <a:srgbClr val="0070C0"/>
                </a:solidFill>
              </a:rPr>
              <a:t>Skipjack Stock Assessment Meeting (May 23 to 27). </a:t>
            </a:r>
          </a:p>
          <a:p>
            <a:pPr marL="0" indent="0">
              <a:buNone/>
            </a:pPr>
            <a:r>
              <a:rPr lang="en-US" sz="3500" dirty="0">
                <a:solidFill>
                  <a:schemeClr val="tx1"/>
                </a:solidFill>
              </a:rPr>
              <a:t>Assessments undertaken for this meeting. For the west stable model fits could be used to provide management advice, however for the east additional intersessional work was required.  The final assessment to be adopted at the Sept TT species group meeting.</a:t>
            </a:r>
          </a:p>
        </p:txBody>
      </p:sp>
    </p:spTree>
    <p:extLst>
      <p:ext uri="{BB962C8B-B14F-4D97-AF65-F5344CB8AC3E}">
        <p14:creationId xmlns:p14="http://schemas.microsoft.com/office/powerpoint/2010/main" val="3937383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26124" y="1931604"/>
            <a:ext cx="11887200" cy="4831803"/>
          </a:xfrm>
          <a:solidFill>
            <a:schemeClr val="bg1"/>
          </a:solidFill>
        </p:spPr>
        <p:txBody>
          <a:bodyPr>
            <a:normAutofit fontScale="70000" lnSpcReduction="20000"/>
          </a:bodyPr>
          <a:lstStyle/>
          <a:p>
            <a:pPr marL="0" indent="0">
              <a:buNone/>
            </a:pPr>
            <a:r>
              <a:rPr lang="en-US" sz="4600" dirty="0">
                <a:solidFill>
                  <a:schemeClr val="tx1"/>
                </a:solidFill>
              </a:rPr>
              <a:t>East Atlantic and Mediterranean Bluefin Tuna </a:t>
            </a:r>
            <a:r>
              <a:rPr lang="en-US" sz="3500" dirty="0">
                <a:solidFill>
                  <a:srgbClr val="002060"/>
                </a:solidFill>
              </a:rPr>
              <a:t>:</a:t>
            </a:r>
          </a:p>
          <a:p>
            <a:pPr marL="0" indent="0">
              <a:buNone/>
            </a:pPr>
            <a:r>
              <a:rPr lang="en-US" sz="3500" u="sng" dirty="0" err="1">
                <a:solidFill>
                  <a:srgbClr val="0070C0"/>
                </a:solidFill>
              </a:rPr>
              <a:t>eBFT</a:t>
            </a:r>
            <a:r>
              <a:rPr lang="en-US" sz="3500" u="sng" dirty="0">
                <a:solidFill>
                  <a:srgbClr val="0070C0"/>
                </a:solidFill>
              </a:rPr>
              <a:t> Data Preparatory Meeting(Apr 18-26)</a:t>
            </a:r>
            <a:r>
              <a:rPr lang="en-US" sz="3500" dirty="0">
                <a:solidFill>
                  <a:srgbClr val="0070C0"/>
                </a:solidFill>
              </a:rPr>
              <a:t> – Section 8.4</a:t>
            </a:r>
          </a:p>
          <a:p>
            <a:pPr marL="0" indent="0">
              <a:buNone/>
            </a:pPr>
            <a:r>
              <a:rPr lang="en-US" sz="3600" dirty="0">
                <a:solidFill>
                  <a:srgbClr val="0070C0"/>
                </a:solidFill>
              </a:rPr>
              <a:t>H</a:t>
            </a:r>
            <a:r>
              <a:rPr lang="en-US" sz="3600" dirty="0"/>
              <a:t>armonization of input data for the stock assessment and the MSE OM’s. Catch statistics and indices were updated. Three assessments models identified for bluefin tuna - Virtual Population Analysis (VPA), the Stock Synthesis model, and the Age-Structured Assessment Program (ASAP). </a:t>
            </a:r>
          </a:p>
          <a:p>
            <a:pPr marL="0" indent="0">
              <a:buNone/>
            </a:pPr>
            <a:r>
              <a:rPr lang="en-US" sz="3600" u="sng" dirty="0" err="1">
                <a:solidFill>
                  <a:srgbClr val="0070C0"/>
                </a:solidFill>
              </a:rPr>
              <a:t>eBluefin</a:t>
            </a:r>
            <a:r>
              <a:rPr lang="en-US" sz="3600" u="sng" dirty="0">
                <a:solidFill>
                  <a:srgbClr val="0070C0"/>
                </a:solidFill>
              </a:rPr>
              <a:t> Tuna Stock Assessment Meeting (July 4-9)</a:t>
            </a:r>
            <a:r>
              <a:rPr lang="en-US" sz="3600" dirty="0">
                <a:solidFill>
                  <a:srgbClr val="0070C0"/>
                </a:solidFill>
              </a:rPr>
              <a:t>.  - Section 8.13</a:t>
            </a:r>
          </a:p>
          <a:p>
            <a:pPr marL="0" indent="0">
              <a:buNone/>
            </a:pPr>
            <a:r>
              <a:rPr lang="en-US" sz="3600" dirty="0"/>
              <a:t>The three models showed similar trends in SSB, but with a wide range of stock status relative to the F0.1 reference level.  Advice deferred until Sept.  (details in Exec Sum)</a:t>
            </a:r>
          </a:p>
          <a:p>
            <a:pPr marL="0" indent="0">
              <a:buNone/>
            </a:pPr>
            <a:r>
              <a:rPr lang="en-US" sz="3500" u="sng" dirty="0">
                <a:solidFill>
                  <a:srgbClr val="0070C0"/>
                </a:solidFill>
              </a:rPr>
              <a:t>BFT MSE</a:t>
            </a:r>
          </a:p>
          <a:p>
            <a:pPr marL="0" indent="0">
              <a:buNone/>
            </a:pPr>
            <a:r>
              <a:rPr lang="en-US" sz="3500" dirty="0">
                <a:solidFill>
                  <a:schemeClr val="tx1"/>
                </a:solidFill>
              </a:rPr>
              <a:t>Additional work reviewed on MSE performance indicators, management cycle and stability provisions were discussed. </a:t>
            </a:r>
          </a:p>
        </p:txBody>
      </p:sp>
    </p:spTree>
    <p:extLst>
      <p:ext uri="{BB962C8B-B14F-4D97-AF65-F5344CB8AC3E}">
        <p14:creationId xmlns:p14="http://schemas.microsoft.com/office/powerpoint/2010/main" val="193798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26124" y="1931604"/>
            <a:ext cx="11887200" cy="4831803"/>
          </a:xfrm>
          <a:solidFill>
            <a:schemeClr val="bg1"/>
          </a:solidFill>
        </p:spPr>
        <p:txBody>
          <a:bodyPr>
            <a:normAutofit fontScale="70000" lnSpcReduction="20000"/>
          </a:bodyPr>
          <a:lstStyle/>
          <a:p>
            <a:pPr marL="0" indent="0">
              <a:buNone/>
            </a:pPr>
            <a:r>
              <a:rPr lang="en-US" sz="4600" dirty="0">
                <a:solidFill>
                  <a:schemeClr val="tx1"/>
                </a:solidFill>
              </a:rPr>
              <a:t>Atlantic Swordfish</a:t>
            </a:r>
            <a:r>
              <a:rPr lang="en-US" sz="3500" dirty="0">
                <a:solidFill>
                  <a:schemeClr val="tx1"/>
                </a:solidFill>
              </a:rPr>
              <a:t>:</a:t>
            </a:r>
          </a:p>
          <a:p>
            <a:pPr marL="0" indent="0">
              <a:buNone/>
            </a:pPr>
            <a:r>
              <a:rPr lang="en-US" sz="3600" dirty="0">
                <a:solidFill>
                  <a:srgbClr val="0070C0"/>
                </a:solidFill>
              </a:rPr>
              <a:t>Atlantic Swordfish Data Preparatory Meeting (including N-SWO MSE)</a:t>
            </a:r>
            <a:r>
              <a:rPr lang="en-US" sz="3500" dirty="0">
                <a:solidFill>
                  <a:srgbClr val="0070C0"/>
                </a:solidFill>
              </a:rPr>
              <a:t> – Section 8.3</a:t>
            </a:r>
          </a:p>
          <a:p>
            <a:pPr marL="0" indent="0">
              <a:buNone/>
            </a:pPr>
            <a:r>
              <a:rPr lang="en-US" sz="3600" dirty="0"/>
              <a:t>Review data inputs for the 2022 North and South Atlantic stock assessments and a review of progress on North Atlantic swordfish management strategy evaluation (N-SWO MSE). Also reviewed new biological information associated with the ICCAT swordfish biological research </a:t>
            </a:r>
            <a:r>
              <a:rPr lang="en-US" sz="3600" dirty="0" err="1"/>
              <a:t>programme</a:t>
            </a:r>
            <a:r>
              <a:rPr lang="en-US" sz="3600" dirty="0"/>
              <a:t> (SWOYP). 8 indices were recommended for use in the North and 6 in the South. Core teams were formed to develop Stock Synthesis, JABBA, and ASPIC models.</a:t>
            </a:r>
          </a:p>
          <a:p>
            <a:pPr marL="0" indent="0">
              <a:buNone/>
            </a:pPr>
            <a:r>
              <a:rPr lang="en-US" sz="3600" dirty="0">
                <a:solidFill>
                  <a:srgbClr val="0070C0"/>
                </a:solidFill>
              </a:rPr>
              <a:t>Atlantic Swordfish Stock Assessment Meeting </a:t>
            </a:r>
            <a:r>
              <a:rPr lang="en-US" sz="3600" u="sng" dirty="0">
                <a:solidFill>
                  <a:srgbClr val="0070C0"/>
                </a:solidFill>
              </a:rPr>
              <a:t>(June 20-28)</a:t>
            </a:r>
            <a:r>
              <a:rPr lang="en-US" sz="3600" dirty="0">
                <a:solidFill>
                  <a:srgbClr val="0070C0"/>
                </a:solidFill>
              </a:rPr>
              <a:t>.  - Section 8.12</a:t>
            </a:r>
          </a:p>
          <a:p>
            <a:pPr marL="0" indent="0">
              <a:buNone/>
            </a:pPr>
            <a:r>
              <a:rPr lang="en-US" sz="3600" dirty="0"/>
              <a:t>For the northern and southern stocks the Group reviewed Stock Synthesis and JABBA models for stock assessments. Final projections for Stock Synthesis could not be finished during the meeting so were deferred to the September. Details to be provided in appropriate Panel Presentations</a:t>
            </a:r>
          </a:p>
        </p:txBody>
      </p:sp>
    </p:spTree>
    <p:extLst>
      <p:ext uri="{BB962C8B-B14F-4D97-AF65-F5344CB8AC3E}">
        <p14:creationId xmlns:p14="http://schemas.microsoft.com/office/powerpoint/2010/main" val="46338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2022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26124" y="1931604"/>
            <a:ext cx="11887200" cy="4831803"/>
          </a:xfrm>
          <a:solidFill>
            <a:schemeClr val="bg1"/>
          </a:solidFill>
        </p:spPr>
        <p:txBody>
          <a:bodyPr>
            <a:normAutofit fontScale="70000" lnSpcReduction="20000"/>
          </a:bodyPr>
          <a:lstStyle/>
          <a:p>
            <a:pPr marL="0" indent="0">
              <a:buNone/>
            </a:pPr>
            <a:r>
              <a:rPr lang="en-US" sz="4600" dirty="0">
                <a:solidFill>
                  <a:srgbClr val="0070C0"/>
                </a:solidFill>
              </a:rPr>
              <a:t>Bluefin Tuna Technical Sub-group on MSE</a:t>
            </a:r>
            <a:r>
              <a:rPr lang="en-US" sz="3500" dirty="0">
                <a:solidFill>
                  <a:srgbClr val="002060"/>
                </a:solidFill>
              </a:rPr>
              <a:t>: Main focus was on communication, understanding the MSE approach and coordination of MSE inputs and process with Panel 2.</a:t>
            </a:r>
          </a:p>
          <a:p>
            <a:pPr marL="0" indent="0">
              <a:buNone/>
            </a:pPr>
            <a:r>
              <a:rPr lang="en-US" sz="3600" dirty="0">
                <a:solidFill>
                  <a:srgbClr val="0070C0"/>
                </a:solidFill>
              </a:rPr>
              <a:t>First Intersessional Meeting (May 3-6) – Section 8.6</a:t>
            </a:r>
          </a:p>
          <a:p>
            <a:pPr marL="0" indent="0">
              <a:buNone/>
            </a:pPr>
            <a:r>
              <a:rPr lang="en-US" sz="3600" dirty="0"/>
              <a:t>Continuation of MSE process with an CMP update, review of performance indicators, tuning levels and TAC change.  Also discussed the contents of documents and presentations for the Second 2022 Ambassadors Webinar on Bluefin Tuna MSE (October 2022) and the Second Intersessional Meeting of Panel 2. </a:t>
            </a:r>
          </a:p>
          <a:p>
            <a:pPr marL="0" marR="0" lvl="0" indent="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r>
              <a:rPr kumimoji="0" lang="en-US" sz="3700" b="0" i="0" u="none" strike="noStrike" kern="1200" cap="none" spc="0" normalizeH="0" baseline="0" noProof="0" dirty="0">
                <a:ln>
                  <a:noFill/>
                </a:ln>
                <a:solidFill>
                  <a:srgbClr val="0070C0"/>
                </a:solidFill>
                <a:effectLst/>
                <a:uLnTx/>
                <a:uFillTx/>
                <a:latin typeface="Gill Sans MT" panose="020B0502020104020203"/>
                <a:ea typeface="+mn-ea"/>
                <a:cs typeface="+mn-cs"/>
              </a:rPr>
              <a:t>Second Intersessional Meeting (Sept 5 to 9th) </a:t>
            </a:r>
            <a:r>
              <a:rPr lang="en-US" sz="3600" dirty="0">
                <a:solidFill>
                  <a:srgbClr val="0070C0"/>
                </a:solidFill>
              </a:rPr>
              <a:t>- Section 8.14</a:t>
            </a:r>
          </a:p>
          <a:p>
            <a:pPr marL="0" indent="0">
              <a:buNone/>
            </a:pPr>
            <a:r>
              <a:rPr lang="en-US" sz="3600" dirty="0"/>
              <a:t>The Group reviewed updates to indices of abundance, changes to CMPs based on the input of the Third Intersessional Meeting of Panel 2, and the updated CMP results. Based on the Panel 2 input, tuning targets were developed for the developers for PKG, management cycle and TAC adjustments. Results were presented to Panel 2 in October.</a:t>
            </a:r>
          </a:p>
        </p:txBody>
      </p:sp>
    </p:spTree>
    <p:extLst>
      <p:ext uri="{BB962C8B-B14F-4D97-AF65-F5344CB8AC3E}">
        <p14:creationId xmlns:p14="http://schemas.microsoft.com/office/powerpoint/2010/main" val="111746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2022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26124" y="1931604"/>
            <a:ext cx="11887200" cy="4831803"/>
          </a:xfrm>
          <a:solidFill>
            <a:schemeClr val="bg1"/>
          </a:solidFill>
        </p:spPr>
        <p:txBody>
          <a:bodyPr>
            <a:normAutofit fontScale="70000" lnSpcReduction="20000"/>
          </a:bodyPr>
          <a:lstStyle/>
          <a:p>
            <a:pPr marL="0" indent="0">
              <a:buNone/>
            </a:pPr>
            <a:r>
              <a:rPr lang="en-US" sz="4800" dirty="0">
                <a:solidFill>
                  <a:srgbClr val="0070C0"/>
                </a:solidFill>
              </a:rPr>
              <a:t>Intersessional Meeting of the Working Group on Stock Assessment Methods  (May 31 – 3)</a:t>
            </a:r>
            <a:r>
              <a:rPr lang="en-US" sz="3500" dirty="0">
                <a:solidFill>
                  <a:srgbClr val="002060"/>
                </a:solidFill>
              </a:rPr>
              <a:t>:  </a:t>
            </a:r>
            <a:r>
              <a:rPr lang="en-US" sz="4600" dirty="0">
                <a:solidFill>
                  <a:srgbClr val="0070C0"/>
                </a:solidFill>
              </a:rPr>
              <a:t>Section 8.10</a:t>
            </a:r>
          </a:p>
          <a:p>
            <a:pPr marL="0" indent="0">
              <a:buNone/>
            </a:pPr>
            <a:r>
              <a:rPr lang="en-US" sz="3600" dirty="0"/>
              <a:t>The meeting focused on management strategy evaluations (MSE), stock assessment, bycatch estimation and CPUE standardization and diagnostics. </a:t>
            </a:r>
          </a:p>
          <a:p>
            <a:pPr marL="0" indent="0">
              <a:buNone/>
            </a:pPr>
            <a:r>
              <a:rPr lang="en-US" sz="3600" dirty="0"/>
              <a:t>The group identified communication with consistent messaging as </a:t>
            </a:r>
            <a:r>
              <a:rPr lang="en-US" sz="3600" dirty="0" err="1"/>
              <a:t>as</a:t>
            </a:r>
            <a:r>
              <a:rPr lang="en-US" sz="3600" dirty="0"/>
              <a:t> a key feature common to all MSE’s. They also noted Exceptional Circumstances should identify values not observed within the MSE projections. </a:t>
            </a:r>
          </a:p>
          <a:p>
            <a:pPr marL="0" indent="0">
              <a:buNone/>
            </a:pPr>
            <a:r>
              <a:rPr lang="en-US" sz="3600" dirty="0"/>
              <a:t>The group concluded that the bycatch estimation tool (under development) performed well and produced reasonably unbiased estimates of total blue marlin bycatch and needs to be expanded beyond billfish and sharks. </a:t>
            </a:r>
          </a:p>
          <a:p>
            <a:pPr marL="0" indent="0">
              <a:buNone/>
            </a:pPr>
            <a:r>
              <a:rPr lang="en-US" sz="3600" dirty="0"/>
              <a:t>It was noted that WGSAM provides tools for scientists to address their statistical and modelling problems.</a:t>
            </a:r>
          </a:p>
        </p:txBody>
      </p:sp>
    </p:spTree>
    <p:extLst>
      <p:ext uri="{BB962C8B-B14F-4D97-AF65-F5344CB8AC3E}">
        <p14:creationId xmlns:p14="http://schemas.microsoft.com/office/powerpoint/2010/main" val="132110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2022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26124" y="1931604"/>
            <a:ext cx="11887200" cy="4831803"/>
          </a:xfrm>
          <a:solidFill>
            <a:schemeClr val="bg1"/>
          </a:solidFill>
        </p:spPr>
        <p:txBody>
          <a:bodyPr>
            <a:normAutofit fontScale="70000" lnSpcReduction="20000"/>
          </a:bodyPr>
          <a:lstStyle/>
          <a:p>
            <a:pPr marL="0" indent="0">
              <a:buNone/>
            </a:pPr>
            <a:r>
              <a:rPr lang="en-US" sz="4800" dirty="0">
                <a:solidFill>
                  <a:srgbClr val="0070C0"/>
                </a:solidFill>
              </a:rPr>
              <a:t>Tropical Tunas MSE Technical Sub-group Meeting (May 19 – 20)</a:t>
            </a:r>
            <a:r>
              <a:rPr lang="en-US" sz="3500" dirty="0">
                <a:solidFill>
                  <a:srgbClr val="002060"/>
                </a:solidFill>
              </a:rPr>
              <a:t>:  </a:t>
            </a:r>
            <a:r>
              <a:rPr lang="en-US" sz="4600" dirty="0">
                <a:solidFill>
                  <a:srgbClr val="0070C0"/>
                </a:solidFill>
              </a:rPr>
              <a:t>Section 8.8</a:t>
            </a:r>
          </a:p>
          <a:p>
            <a:pPr marL="0" indent="0">
              <a:buNone/>
            </a:pPr>
            <a:r>
              <a:rPr lang="en-US" sz="3600" dirty="0"/>
              <a:t>The Sub-group addressed the state of development of the MSEs for tropical tunas, reviewed an update in the initial operating models for the WSKJ MSE, conditioning, and preliminary outcomes for 11 OMs under 12 MPs using 4 PMs including Constant Catch (CC) and index-slope Harvest Control Rules (HCRs).</a:t>
            </a:r>
          </a:p>
          <a:p>
            <a:pPr marL="0" indent="0">
              <a:buNone/>
            </a:pPr>
            <a:r>
              <a:rPr lang="en-US" sz="3600" dirty="0"/>
              <a:t>The multi-species MSE is not as advance as the </a:t>
            </a:r>
            <a:r>
              <a:rPr lang="en-US" sz="3600" dirty="0" err="1"/>
              <a:t>wSKJ</a:t>
            </a:r>
            <a:r>
              <a:rPr lang="en-US" sz="3600" dirty="0"/>
              <a:t> with much work to be completed. The Sub-group identified the key tasks needed to complete a multi-species MSE.</a:t>
            </a:r>
          </a:p>
          <a:p>
            <a:pPr marL="0" indent="0">
              <a:buNone/>
            </a:pPr>
            <a:r>
              <a:rPr lang="en-US" sz="3600" dirty="0"/>
              <a:t>The Sub-group recommended the formation of a team of ambassadors, with native speakers of each of the three official ICCAT languages, for the purpose of developing communication materials, organizing, and engaging in stakeholder outreach efforts related to MSE.</a:t>
            </a:r>
          </a:p>
        </p:txBody>
      </p:sp>
    </p:spTree>
    <p:extLst>
      <p:ext uri="{BB962C8B-B14F-4D97-AF65-F5344CB8AC3E}">
        <p14:creationId xmlns:p14="http://schemas.microsoft.com/office/powerpoint/2010/main" val="144832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576795-4E28-41DA-9CAA-B49892A0A5ED}"/>
              </a:ext>
            </a:extLst>
          </p:cNvPr>
          <p:cNvPicPr>
            <a:picLocks noChangeAspect="1"/>
          </p:cNvPicPr>
          <p:nvPr/>
        </p:nvPicPr>
        <p:blipFill>
          <a:blip r:embed="rId3"/>
          <a:stretch>
            <a:fillRect/>
          </a:stretch>
        </p:blipFill>
        <p:spPr>
          <a:xfrm>
            <a:off x="0" y="0"/>
            <a:ext cx="12192000" cy="1469136"/>
          </a:xfrm>
          <a:prstGeom prst="rect">
            <a:avLst/>
          </a:prstGeom>
        </p:spPr>
      </p:pic>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2574926" y="767292"/>
            <a:ext cx="10972800" cy="561975"/>
          </a:xfrm>
        </p:spPr>
        <p:txBody>
          <a:bodyPr>
            <a:normAutofit fontScale="90000"/>
          </a:bodyPr>
          <a:lstStyle/>
          <a:p>
            <a:r>
              <a:rPr lang="en-US" sz="3200" dirty="0">
                <a:solidFill>
                  <a:schemeClr val="tx1"/>
                </a:solidFill>
              </a:rPr>
              <a:t> Report of the Subcommittee on Statistics</a:t>
            </a:r>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16-Nov-22</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0FF498FA-55D3-4BCA-9CE8-D4F4E7CAD5F7}"/>
              </a:ext>
            </a:extLst>
          </p:cNvPr>
          <p:cNvSpPr txBox="1"/>
          <p:nvPr/>
        </p:nvSpPr>
        <p:spPr>
          <a:xfrm>
            <a:off x="164042" y="1629833"/>
            <a:ext cx="11868150" cy="5324535"/>
          </a:xfrm>
          <a:prstGeom prst="rect">
            <a:avLst/>
          </a:prstGeom>
          <a:solidFill>
            <a:schemeClr val="bg1"/>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Subcommittee </a:t>
            </a:r>
            <a:r>
              <a:rPr lang="en-US" sz="2000" dirty="0">
                <a:solidFill>
                  <a:prstClr val="black"/>
                </a:solidFill>
                <a:latin typeface="Times New Roman" panose="02020603050405020304" pitchFamily="18" charset="0"/>
                <a:cs typeface="Times New Roman" panose="02020603050405020304" pitchFamily="18" charset="0"/>
              </a:rPr>
              <a:t>updated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current CPCs reporting status (SCRS Report Cards), improvements made in statistics (historical revisions and recoveries), associated data management tools (databases, infrastructure, applications), and progress made on</a:t>
            </a: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current projects (historical data recoveries, IOMS).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Times New Roman" panose="02020603050405020304" pitchFamily="18" charset="0"/>
                <a:cs typeface="Times New Roman" panose="02020603050405020304" pitchFamily="18" charset="0"/>
              </a:rPr>
              <a:t>The Sub-committee e</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mphasized</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failure of most CPCs to comply with the mandatory reporting of both dead and live discards in Task 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Times New Roman" panose="02020603050405020304" pitchFamily="18" charset="0"/>
                <a:cs typeface="Times New Roman" panose="02020603050405020304" pitchFamily="18" charset="0"/>
              </a:rPr>
              <a:t>The Sub-committee acknowledged the usefulness of the inhouse developed Dashboard for catch data.</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Times New Roman" panose="02020603050405020304" pitchFamily="18" charset="0"/>
                <a:cs typeface="Times New Roman" panose="02020603050405020304" pitchFamily="18" charset="0"/>
              </a:rPr>
              <a:t>Highlighted 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need for active participation of Species Group rapporteurs and CPC statistical correspondents in the Sub-Committee.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Subcommittee acknowledged the importance of the IOMS project and reiterates its full support for the IOMS project, and its development.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Times New Roman" panose="02020603050405020304" pitchFamily="18" charset="0"/>
                <a:cs typeface="Times New Roman" panose="02020603050405020304" pitchFamily="18" charset="0"/>
              </a:rPr>
              <a:t>Two Recommendations:</a:t>
            </a:r>
          </a:p>
          <a:p>
            <a:pPr marL="800100" lvl="1" indent="-342900">
              <a:buFont typeface="Arial" panose="020B0604020202020204" pitchFamily="34" charset="0"/>
              <a:buChar char="•"/>
              <a:defRPr/>
            </a:pPr>
            <a:r>
              <a:rPr lang="en-US" sz="2000" dirty="0">
                <a:solidFill>
                  <a:prstClr val="black"/>
                </a:solidFill>
                <a:latin typeface="Times New Roman" panose="02020603050405020304" pitchFamily="18" charset="0"/>
                <a:cs typeface="Times New Roman" panose="02020603050405020304" pitchFamily="18" charset="0"/>
              </a:rPr>
              <a:t>SC-STAT meeting report be posted on </a:t>
            </a:r>
            <a:r>
              <a:rPr lang="en-US" sz="2000" dirty="0" err="1">
                <a:solidFill>
                  <a:prstClr val="black"/>
                </a:solidFill>
                <a:latin typeface="Times New Roman" panose="02020603050405020304" pitchFamily="18" charset="0"/>
                <a:cs typeface="Times New Roman" panose="02020603050405020304" pitchFamily="18" charset="0"/>
              </a:rPr>
              <a:t>Owncloud</a:t>
            </a:r>
            <a:r>
              <a:rPr lang="en-US" sz="2000" dirty="0">
                <a:solidFill>
                  <a:prstClr val="black"/>
                </a:solidFill>
                <a:latin typeface="Times New Roman" panose="02020603050405020304" pitchFamily="18" charset="0"/>
                <a:cs typeface="Times New Roman" panose="02020603050405020304" pitchFamily="18" charset="0"/>
              </a:rPr>
              <a:t> prior to being send for translation, and</a:t>
            </a:r>
          </a:p>
          <a:p>
            <a:pPr marL="800100" lvl="1" indent="-342900">
              <a:buFont typeface="Arial" panose="020B0604020202020204" pitchFamily="34" charset="0"/>
              <a:buChar char="•"/>
              <a:defRPr/>
            </a:pPr>
            <a:r>
              <a:rPr lang="en-US" sz="2000" dirty="0">
                <a:solidFill>
                  <a:prstClr val="black"/>
                </a:solidFill>
                <a:latin typeface="Times New Roman" panose="02020603050405020304" pitchFamily="18" charset="0"/>
                <a:cs typeface="Times New Roman" panose="02020603050405020304" pitchFamily="18" charset="0"/>
              </a:rPr>
              <a:t>that the Task 1 summary table formats be examined and revised </a:t>
            </a:r>
            <a:r>
              <a:rPr lang="en-US" sz="2000" dirty="0" err="1">
                <a:solidFill>
                  <a:prstClr val="black"/>
                </a:solidFill>
                <a:latin typeface="Times New Roman" panose="02020603050405020304" pitchFamily="18" charset="0"/>
                <a:cs typeface="Times New Roman" panose="02020603050405020304" pitchFamily="18" charset="0"/>
              </a:rPr>
              <a:t>intersessionally</a:t>
            </a:r>
            <a:r>
              <a:rPr lang="en-US" sz="2000" dirty="0">
                <a:solidFill>
                  <a:prstClr val="black"/>
                </a:solidFill>
                <a:latin typeface="Times New Roman" panose="02020603050405020304" pitchFamily="18" charset="0"/>
                <a:cs typeface="Times New Roman" panose="02020603050405020304" pitchFamily="18" charset="0"/>
              </a:rPr>
              <a:t> and a proposal be presented at 2023 meeting of the Subcommittee of Statistics.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Details of the Secretariat activities are contained in Appendix 11 of the SCRS report</a:t>
            </a:r>
            <a:endParaRPr kumimoji="0" lang="en-CA"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5959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0" y="6705720"/>
            <a:ext cx="12029090" cy="183600"/>
          </a:xfrm>
          <a:prstGeom prst="rect">
            <a:avLst/>
          </a:prstGeom>
          <a:gradFill rotWithShape="0">
            <a:gsLst>
              <a:gs pos="0">
                <a:srgbClr val="008890"/>
              </a:gs>
              <a:gs pos="100000">
                <a:srgbClr val="B0F3F8">
                  <a:alpha val="0"/>
                </a:srgbClr>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GB" sz="1000" spc="-1" dirty="0">
                <a:solidFill>
                  <a:srgbClr val="DBF5F9"/>
                </a:solidFill>
                <a:latin typeface="Constantia"/>
                <a:ea typeface="DejaVu Sans"/>
              </a:rPr>
              <a:t>ICCAT Secretariat</a:t>
            </a:r>
            <a:endParaRPr lang="en-GB" sz="1000" spc="-1" dirty="0">
              <a:latin typeface="Arial"/>
            </a:endParaRPr>
          </a:p>
        </p:txBody>
      </p:sp>
      <p:pic>
        <p:nvPicPr>
          <p:cNvPr id="159" name="Content Placeholder 3"/>
          <p:cNvPicPr/>
          <p:nvPr/>
        </p:nvPicPr>
        <p:blipFill>
          <a:blip r:embed="rId3"/>
          <a:srcRect b="24002"/>
          <a:stretch/>
        </p:blipFill>
        <p:spPr>
          <a:xfrm>
            <a:off x="0" y="0"/>
            <a:ext cx="12131566" cy="655348"/>
          </a:xfrm>
          <a:prstGeom prst="rect">
            <a:avLst/>
          </a:prstGeom>
          <a:ln>
            <a:noFill/>
          </a:ln>
        </p:spPr>
      </p:pic>
      <p:sp>
        <p:nvSpPr>
          <p:cNvPr id="160" name="CustomShape 3"/>
          <p:cNvSpPr/>
          <p:nvPr/>
        </p:nvSpPr>
        <p:spPr>
          <a:xfrm>
            <a:off x="620451" y="1343667"/>
            <a:ext cx="4747709" cy="2262928"/>
          </a:xfrm>
          <a:prstGeom prst="rect">
            <a:avLst/>
          </a:prstGeom>
          <a:noFill/>
          <a:ln>
            <a:solidFill>
              <a:srgbClr val="D9D9D9"/>
            </a:solidFill>
          </a:ln>
        </p:spPr>
        <p:style>
          <a:lnRef idx="0">
            <a:scrgbClr r="0" g="0" b="0"/>
          </a:lnRef>
          <a:fillRef idx="0">
            <a:scrgbClr r="0" g="0" b="0"/>
          </a:fillRef>
          <a:effectRef idx="0">
            <a:scrgbClr r="0" g="0" b="0"/>
          </a:effectRef>
          <a:fontRef idx="minor"/>
        </p:style>
        <p:txBody>
          <a:bodyPr lIns="90000" tIns="45000" rIns="90000" bIns="45000">
            <a:noAutofit/>
          </a:bodyPr>
          <a:lstStyle/>
          <a:p>
            <a:pPr marL="87313" lvl="1">
              <a:buClr>
                <a:srgbClr val="000000"/>
              </a:buClr>
              <a:buSzPct val="45000"/>
            </a:pPr>
            <a:r>
              <a:rPr lang="en-GB" sz="1600" b="1" spc="-1" dirty="0">
                <a:solidFill>
                  <a:srgbClr val="3465A4"/>
                </a:solidFill>
                <a:latin typeface="Times New Roman"/>
                <a:ea typeface="DejaVu Sans"/>
              </a:rPr>
              <a:t>SCRS scorecard (1992-21)</a:t>
            </a:r>
            <a:r>
              <a:rPr lang="en-GB" sz="1600" spc="-1" dirty="0">
                <a:solidFill>
                  <a:srgbClr val="3465A4"/>
                </a:solidFill>
                <a:latin typeface="Times New Roman"/>
                <a:ea typeface="DejaVu Sans"/>
              </a:rPr>
              <a:t> </a:t>
            </a:r>
            <a:r>
              <a:rPr lang="en-GB" sz="1600" b="1" spc="-1" dirty="0">
                <a:solidFill>
                  <a:srgbClr val="3465A4"/>
                </a:solidFill>
                <a:latin typeface="Times New Roman"/>
                <a:ea typeface="DejaVu Sans"/>
              </a:rPr>
              <a:t>on Task 1/2 data availability </a:t>
            </a:r>
            <a:r>
              <a:rPr lang="en-GB" sz="1600" spc="-1" dirty="0">
                <a:solidFill>
                  <a:srgbClr val="3465A4"/>
                </a:solidFill>
                <a:latin typeface="Times New Roman"/>
                <a:ea typeface="DejaVu Sans"/>
              </a:rPr>
              <a:t>(</a:t>
            </a:r>
            <a:r>
              <a:rPr lang="en-GB" sz="1600" spc="-1" dirty="0">
                <a:solidFill>
                  <a:srgbClr val="00E472"/>
                </a:solidFill>
                <a:latin typeface="Times New Roman"/>
                <a:ea typeface="DejaVu Sans"/>
              </a:rPr>
              <a:t>right</a:t>
            </a:r>
            <a:r>
              <a:rPr lang="en-GB" sz="1600" spc="-1" dirty="0">
                <a:solidFill>
                  <a:srgbClr val="3465A4"/>
                </a:solidFill>
                <a:latin typeface="Times New Roman"/>
                <a:ea typeface="DejaVu Sans"/>
              </a:rPr>
              <a:t>)</a:t>
            </a:r>
          </a:p>
          <a:p>
            <a:pPr marL="180975" lvl="2" indent="-109538">
              <a:buClr>
                <a:srgbClr val="000000"/>
              </a:buClr>
              <a:buSzPct val="45000"/>
              <a:buFontTx/>
              <a:buChar char="-"/>
            </a:pPr>
            <a:r>
              <a:rPr lang="en-GB" sz="1500" spc="-1" dirty="0">
                <a:solidFill>
                  <a:srgbClr val="3465A4"/>
                </a:solidFill>
                <a:latin typeface="Times New Roman"/>
                <a:ea typeface="DejaVu Sans"/>
              </a:rPr>
              <a:t>Unique table with scores (0-10) for all major species (including SMT species)</a:t>
            </a:r>
          </a:p>
          <a:p>
            <a:pPr marL="180975" lvl="2" indent="-109538">
              <a:buClr>
                <a:srgbClr val="000000"/>
              </a:buClr>
              <a:buSzPct val="45000"/>
              <a:buFontTx/>
              <a:buChar char="-"/>
            </a:pPr>
            <a:r>
              <a:rPr lang="en-GB" sz="1500" spc="-1" dirty="0">
                <a:solidFill>
                  <a:srgbClr val="3465A4"/>
                </a:solidFill>
                <a:latin typeface="Times New Roman"/>
                <a:ea typeface="DejaVu Sans"/>
              </a:rPr>
              <a:t>Each value scores 1 SCRS catalogue</a:t>
            </a:r>
          </a:p>
          <a:p>
            <a:pPr marL="180975" lvl="2" indent="-109538">
              <a:buClr>
                <a:srgbClr val="000000"/>
              </a:buClr>
              <a:buSzPct val="45000"/>
              <a:buFontTx/>
              <a:buChar char="-"/>
            </a:pPr>
            <a:r>
              <a:rPr lang="en-GB" sz="1500" spc="-1" dirty="0">
                <a:solidFill>
                  <a:srgbClr val="3465A4"/>
                </a:solidFill>
                <a:latin typeface="Times New Roman"/>
                <a:ea typeface="DejaVu Sans"/>
              </a:rPr>
              <a:t>Right column: % comparison with previous 30 years series (1992-2021)</a:t>
            </a:r>
          </a:p>
          <a:p>
            <a:pPr marL="180975" lvl="2" indent="-109538">
              <a:buClr>
                <a:srgbClr val="000000"/>
              </a:buClr>
              <a:buSzPct val="45000"/>
              <a:buFontTx/>
              <a:buChar char="-"/>
            </a:pPr>
            <a:r>
              <a:rPr lang="en-GB" sz="1500" spc="-1" dirty="0">
                <a:solidFill>
                  <a:srgbClr val="3465A4"/>
                </a:solidFill>
                <a:latin typeface="Times New Roman"/>
                <a:ea typeface="DejaVu Sans"/>
              </a:rPr>
              <a:t>Observed - general increase in scores </a:t>
            </a:r>
            <a:r>
              <a:rPr lang="en-GB" sz="1200" spc="-1" dirty="0">
                <a:solidFill>
                  <a:srgbClr val="3465A4"/>
                </a:solidFill>
                <a:latin typeface="Times New Roman"/>
                <a:ea typeface="DejaVu Sans"/>
              </a:rPr>
              <a:t>(last 5 years)</a:t>
            </a:r>
            <a:endParaRPr lang="en-GB" sz="1500" spc="-1" dirty="0">
              <a:solidFill>
                <a:srgbClr val="3465A4"/>
              </a:solidFill>
              <a:latin typeface="Times New Roman"/>
              <a:ea typeface="DejaVu Sans"/>
            </a:endParaRPr>
          </a:p>
          <a:p>
            <a:pPr marL="87313" lvl="2">
              <a:buClr>
                <a:srgbClr val="000000"/>
              </a:buClr>
              <a:buSzPct val="45000"/>
            </a:pPr>
            <a:r>
              <a:rPr lang="en-GB" sz="1500" spc="-1" dirty="0">
                <a:solidFill>
                  <a:srgbClr val="3465A4"/>
                </a:solidFill>
                <a:latin typeface="Times New Roman"/>
                <a:ea typeface="DejaVu Sans"/>
              </a:rPr>
              <a:t>Retrospective “scores”: SMA-S (</a:t>
            </a:r>
            <a:r>
              <a:rPr lang="en-GB" sz="1500" spc="-1" dirty="0">
                <a:solidFill>
                  <a:srgbClr val="00B050"/>
                </a:solidFill>
                <a:latin typeface="Times New Roman"/>
                <a:ea typeface="DejaVu Sans"/>
              </a:rPr>
              <a:t>below</a:t>
            </a:r>
            <a:r>
              <a:rPr lang="en-GB" sz="1500" spc="-1" dirty="0">
                <a:solidFill>
                  <a:srgbClr val="3465A4"/>
                </a:solidFill>
                <a:latin typeface="Times New Roman"/>
                <a:ea typeface="DejaVu Sans"/>
              </a:rPr>
              <a:t>)</a:t>
            </a:r>
            <a:endParaRPr lang="en-GB" sz="1500" spc="-1" dirty="0">
              <a:latin typeface="Arial"/>
            </a:endParaRPr>
          </a:p>
        </p:txBody>
      </p:sp>
      <p:sp>
        <p:nvSpPr>
          <p:cNvPr id="161" name="CustomShape 4"/>
          <p:cNvSpPr/>
          <p:nvPr/>
        </p:nvSpPr>
        <p:spPr>
          <a:xfrm>
            <a:off x="1703640" y="6669360"/>
            <a:ext cx="1074960" cy="183600"/>
          </a:xfrm>
          <a:prstGeom prst="rect">
            <a:avLst/>
          </a:prstGeom>
          <a:noFill/>
          <a:ln>
            <a:noFill/>
          </a:ln>
        </p:spPr>
        <p:style>
          <a:lnRef idx="0">
            <a:scrgbClr r="0" g="0" b="0"/>
          </a:lnRef>
          <a:fillRef idx="0">
            <a:scrgbClr r="0" g="0" b="0"/>
          </a:fillRef>
          <a:effectRef idx="0">
            <a:scrgbClr r="0" g="0" b="0"/>
          </a:effectRef>
          <a:fontRef idx="minor"/>
        </p:style>
      </p:sp>
      <p:sp>
        <p:nvSpPr>
          <p:cNvPr id="162" name="CustomShape 5"/>
          <p:cNvSpPr/>
          <p:nvPr/>
        </p:nvSpPr>
        <p:spPr>
          <a:xfrm>
            <a:off x="10056360" y="6669360"/>
            <a:ext cx="378000" cy="184680"/>
          </a:xfrm>
          <a:prstGeom prst="rect">
            <a:avLst/>
          </a:prstGeom>
          <a:noFill/>
          <a:ln>
            <a:noFill/>
          </a:ln>
        </p:spPr>
        <p:style>
          <a:lnRef idx="0">
            <a:scrgbClr r="0" g="0" b="0"/>
          </a:lnRef>
          <a:fillRef idx="0">
            <a:scrgbClr r="0" g="0" b="0"/>
          </a:fillRef>
          <a:effectRef idx="0">
            <a:scrgbClr r="0" g="0" b="0"/>
          </a:effectRef>
          <a:fontRef idx="minor"/>
        </p:style>
      </p:sp>
      <p:sp>
        <p:nvSpPr>
          <p:cNvPr id="4" name="CustomShape 2">
            <a:extLst>
              <a:ext uri="{FF2B5EF4-FFF2-40B4-BE49-F238E27FC236}">
                <a16:creationId xmlns:a16="http://schemas.microsoft.com/office/drawing/2014/main" id="{86863F6C-A813-4E72-9E3D-5D8233452C92}"/>
              </a:ext>
            </a:extLst>
          </p:cNvPr>
          <p:cNvSpPr/>
          <p:nvPr/>
        </p:nvSpPr>
        <p:spPr>
          <a:xfrm>
            <a:off x="620449" y="691708"/>
            <a:ext cx="4747710" cy="497542"/>
          </a:xfrm>
          <a:prstGeom prst="rect">
            <a:avLst/>
          </a:prstGeom>
          <a:noFill/>
          <a:ln w="3240">
            <a:solidFill>
              <a:srgbClr val="D9D9D9"/>
            </a:solidFill>
            <a:round/>
          </a:ln>
        </p:spPr>
        <p:style>
          <a:lnRef idx="0">
            <a:scrgbClr r="0" g="0" b="0"/>
          </a:lnRef>
          <a:fillRef idx="0">
            <a:scrgbClr r="0" g="0" b="0"/>
          </a:fillRef>
          <a:effectRef idx="0">
            <a:scrgbClr r="0" g="0" b="0"/>
          </a:effectRef>
          <a:fontRef idx="minor"/>
        </p:style>
        <p:txBody>
          <a:bodyPr lIns="0" tIns="45000" rIns="0" bIns="0" anchor="t">
            <a:noAutofit/>
          </a:bodyPr>
          <a:lstStyle/>
          <a:p>
            <a:pPr>
              <a:spcBef>
                <a:spcPts val="567"/>
              </a:spcBef>
              <a:spcAft>
                <a:spcPts val="567"/>
              </a:spcAft>
              <a:buClr>
                <a:srgbClr val="0B5394"/>
              </a:buClr>
              <a:buSzPct val="75000"/>
            </a:pPr>
            <a:r>
              <a:rPr lang="en-GB" b="1" spc="-1" dirty="0">
                <a:solidFill>
                  <a:srgbClr val="0070C0"/>
                </a:solidFill>
                <a:latin typeface="Calibri" panose="020F0502020204030204" pitchFamily="34" charset="0"/>
                <a:ea typeface="Cambria" panose="02040503050406030204" pitchFamily="18" charset="0"/>
                <a:cs typeface="Calibri" panose="020F0502020204030204" pitchFamily="34" charset="0"/>
              </a:rPr>
              <a:t>Statistical and biological </a:t>
            </a:r>
            <a:r>
              <a:rPr lang="en-GB" spc="-1" dirty="0">
                <a:solidFill>
                  <a:srgbClr val="0070C0"/>
                </a:solidFill>
                <a:latin typeface="Calibri" panose="020F0502020204030204" pitchFamily="34" charset="0"/>
                <a:ea typeface="Cambria" panose="02040503050406030204" pitchFamily="18" charset="0"/>
                <a:cs typeface="Calibri" panose="020F0502020204030204" pitchFamily="34" charset="0"/>
              </a:rPr>
              <a:t>reporting status - </a:t>
            </a:r>
            <a:r>
              <a:rPr lang="en-GB" b="1" spc="-1" dirty="0">
                <a:solidFill>
                  <a:srgbClr val="0070C0"/>
                </a:solidFill>
                <a:latin typeface="Calibri" panose="020F0502020204030204" pitchFamily="34" charset="0"/>
                <a:ea typeface="Cambria" panose="02040503050406030204" pitchFamily="18" charset="0"/>
                <a:cs typeface="Calibri" panose="020F0502020204030204" pitchFamily="34" charset="0"/>
              </a:rPr>
              <a:t>2021</a:t>
            </a:r>
          </a:p>
        </p:txBody>
      </p:sp>
      <p:pic>
        <p:nvPicPr>
          <p:cNvPr id="3" name="Picture 2">
            <a:extLst>
              <a:ext uri="{FF2B5EF4-FFF2-40B4-BE49-F238E27FC236}">
                <a16:creationId xmlns:a16="http://schemas.microsoft.com/office/drawing/2014/main" id="{738B2165-F691-33F2-F4F1-42145E7E838F}"/>
              </a:ext>
            </a:extLst>
          </p:cNvPr>
          <p:cNvPicPr>
            <a:picLocks noChangeAspect="1"/>
          </p:cNvPicPr>
          <p:nvPr/>
        </p:nvPicPr>
        <p:blipFill>
          <a:blip r:embed="rId4"/>
          <a:stretch>
            <a:fillRect/>
          </a:stretch>
        </p:blipFill>
        <p:spPr>
          <a:xfrm>
            <a:off x="5724342" y="772845"/>
            <a:ext cx="5808222" cy="5490960"/>
          </a:xfrm>
          <a:prstGeom prst="rect">
            <a:avLst/>
          </a:prstGeom>
        </p:spPr>
      </p:pic>
      <p:pic>
        <p:nvPicPr>
          <p:cNvPr id="6" name="Picture 5">
            <a:extLst>
              <a:ext uri="{FF2B5EF4-FFF2-40B4-BE49-F238E27FC236}">
                <a16:creationId xmlns:a16="http://schemas.microsoft.com/office/drawing/2014/main" id="{21441B72-43DF-4471-90F7-24C4630A88D7}"/>
              </a:ext>
            </a:extLst>
          </p:cNvPr>
          <p:cNvPicPr>
            <a:picLocks noChangeAspect="1"/>
          </p:cNvPicPr>
          <p:nvPr/>
        </p:nvPicPr>
        <p:blipFill>
          <a:blip r:embed="rId5"/>
          <a:stretch>
            <a:fillRect/>
          </a:stretch>
        </p:blipFill>
        <p:spPr>
          <a:xfrm>
            <a:off x="659436" y="3719724"/>
            <a:ext cx="4535302" cy="2767650"/>
          </a:xfrm>
          <a:prstGeom prst="rect">
            <a:avLst/>
          </a:prstGeom>
        </p:spPr>
      </p:pic>
    </p:spTree>
    <p:extLst>
      <p:ext uri="{BB962C8B-B14F-4D97-AF65-F5344CB8AC3E}">
        <p14:creationId xmlns:p14="http://schemas.microsoft.com/office/powerpoint/2010/main" val="95438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171450" y="123825"/>
            <a:ext cx="10972800" cy="561975"/>
          </a:xfrm>
        </p:spPr>
        <p:txBody>
          <a:bodyPr>
            <a:normAutofit fontScale="90000"/>
          </a:bodyPr>
          <a:lstStyle/>
          <a:p>
            <a:r>
              <a:rPr lang="en-US" sz="3200" dirty="0"/>
              <a:t> Report of the Subcommittee on Statistics</a:t>
            </a:r>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16-Nov-22</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0FF498FA-55D3-4BCA-9CE8-D4F4E7CAD5F7}"/>
              </a:ext>
            </a:extLst>
          </p:cNvPr>
          <p:cNvSpPr txBox="1"/>
          <p:nvPr/>
        </p:nvSpPr>
        <p:spPr>
          <a:xfrm>
            <a:off x="208491" y="942975"/>
            <a:ext cx="11868150" cy="3477875"/>
          </a:xfrm>
          <a:prstGeom prst="rect">
            <a:avLst/>
          </a:prstGeom>
          <a:solidFill>
            <a:schemeClr val="bg1"/>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Upgrade all the ICCAT-DB system from MS-SQL server 2016 to MS-SQL server 2019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Replace the stand-alone MS-ACCESS Task 2 databases on the web by SQLite equivalent ones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Improve the “client applications” that manage the databases of the ICCAT-DB system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development of the statistical/tagging dashboards (dynamic querying)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tagging database development for both conventional and electronic tagging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Biological Sampling database development (includes data recovery/integration)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standardization of the electronic forms (TG: tagging forms, CP: compliance forms)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Extend the automatic data integration tools for the standardized electronic forms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development of the GIS project (create a </a:t>
            </a: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PostGIS</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server and geo-reference all </a:t>
            </a:r>
            <a:r>
              <a:rPr kumimoji="0" lang="en-US" sz="2000" b="0"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ICCAT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data available in ICCAT-DB)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adaptation/migration of all the databases of the ICCAT-DB system to the new ICCAT IOMS system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03A8A26-EEF9-47B4-9C40-F02E5BF68ED9}"/>
              </a:ext>
            </a:extLst>
          </p:cNvPr>
          <p:cNvSpPr txBox="1"/>
          <p:nvPr/>
        </p:nvSpPr>
        <p:spPr>
          <a:xfrm>
            <a:off x="291043" y="4642908"/>
            <a:ext cx="11350624" cy="1292662"/>
          </a:xfrm>
          <a:prstGeom prst="rect">
            <a:avLst/>
          </a:prstGeom>
          <a:solidFill>
            <a:schemeClr val="accent5">
              <a:lumMod val="40000"/>
              <a:lumOff val="60000"/>
            </a:schemeClr>
          </a:solidFill>
        </p:spPr>
        <p:txBody>
          <a:bodyPr wrap="square" rtlCol="0">
            <a:spAutoFit/>
          </a:bodyPr>
          <a:lstStyle/>
          <a:p>
            <a:r>
              <a:rPr lang="en-CA" sz="2400" b="1" dirty="0"/>
              <a:t>Recommendations with Financial implications:</a:t>
            </a:r>
          </a:p>
          <a:p>
            <a:r>
              <a:rPr lang="en-US" dirty="0"/>
              <a:t>The Subcommittee recommended continued development of front-end applications for making and publishing graphically dashboards of ICCAT statistical datasets and provide the necessary financial resources for its continued development (€6,000). The full development of these important tools will require additional funding.</a:t>
            </a:r>
          </a:p>
        </p:txBody>
      </p:sp>
      <p:pic>
        <p:nvPicPr>
          <p:cNvPr id="8" name="Picture 7">
            <a:extLst>
              <a:ext uri="{FF2B5EF4-FFF2-40B4-BE49-F238E27FC236}">
                <a16:creationId xmlns:a16="http://schemas.microsoft.com/office/drawing/2014/main" id="{30C3B555-0AB6-C1AB-7660-056CB13339F3}"/>
              </a:ext>
            </a:extLst>
          </p:cNvPr>
          <p:cNvPicPr>
            <a:picLocks noChangeAspect="1"/>
          </p:cNvPicPr>
          <p:nvPr/>
        </p:nvPicPr>
        <p:blipFill>
          <a:blip r:embed="rId2"/>
          <a:stretch>
            <a:fillRect/>
          </a:stretch>
        </p:blipFill>
        <p:spPr>
          <a:xfrm>
            <a:off x="0" y="0"/>
            <a:ext cx="12192000" cy="880533"/>
          </a:xfrm>
          <a:prstGeom prst="rect">
            <a:avLst/>
          </a:prstGeom>
        </p:spPr>
      </p:pic>
      <p:sp>
        <p:nvSpPr>
          <p:cNvPr id="9" name="TextBox 8">
            <a:extLst>
              <a:ext uri="{FF2B5EF4-FFF2-40B4-BE49-F238E27FC236}">
                <a16:creationId xmlns:a16="http://schemas.microsoft.com/office/drawing/2014/main" id="{6BE0CE43-CC8D-5D7C-88FD-EC590E233315}"/>
              </a:ext>
            </a:extLst>
          </p:cNvPr>
          <p:cNvSpPr txBox="1"/>
          <p:nvPr/>
        </p:nvSpPr>
        <p:spPr>
          <a:xfrm>
            <a:off x="5063067" y="220133"/>
            <a:ext cx="6223000" cy="461665"/>
          </a:xfrm>
          <a:prstGeom prst="rect">
            <a:avLst/>
          </a:prstGeom>
          <a:noFill/>
        </p:spPr>
        <p:txBody>
          <a:bodyPr wrap="square" rtlCol="0">
            <a:spAutoFit/>
          </a:bodyPr>
          <a:lstStyle/>
          <a:p>
            <a:r>
              <a:rPr lang="en-US" sz="2400" dirty="0">
                <a:solidFill>
                  <a:schemeClr val="bg1"/>
                </a:solidFill>
              </a:rPr>
              <a:t>Subcommittee on Statistics Workplan for 2023: </a:t>
            </a:r>
          </a:p>
        </p:txBody>
      </p:sp>
    </p:spTree>
    <p:extLst>
      <p:ext uri="{BB962C8B-B14F-4D97-AF65-F5344CB8AC3E}">
        <p14:creationId xmlns:p14="http://schemas.microsoft.com/office/powerpoint/2010/main" val="2725756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3AD6E1-CA74-4D2E-BDAF-F63834FD519F}"/>
              </a:ext>
            </a:extLst>
          </p:cNvPr>
          <p:cNvSpPr txBox="1"/>
          <p:nvPr/>
        </p:nvSpPr>
        <p:spPr>
          <a:xfrm>
            <a:off x="1439917" y="987972"/>
            <a:ext cx="3373821" cy="369332"/>
          </a:xfrm>
          <a:prstGeom prst="rect">
            <a:avLst/>
          </a:prstGeom>
          <a:noFill/>
        </p:spPr>
        <p:txBody>
          <a:bodyPr wrap="square" rtlCol="0">
            <a:spAutoFit/>
          </a:bodyPr>
          <a:lstStyle/>
          <a:p>
            <a:r>
              <a:rPr lang="en-CA" dirty="0"/>
              <a:t>Ecosystems and By Catch</a:t>
            </a:r>
            <a:endParaRPr lang="en-US" dirty="0"/>
          </a:p>
        </p:txBody>
      </p:sp>
    </p:spTree>
    <p:extLst>
      <p:ext uri="{BB962C8B-B14F-4D97-AF65-F5344CB8AC3E}">
        <p14:creationId xmlns:p14="http://schemas.microsoft.com/office/powerpoint/2010/main" val="126379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FA8B-E63F-DB31-B2ED-695E5829D603}"/>
              </a:ext>
            </a:extLst>
          </p:cNvPr>
          <p:cNvSpPr>
            <a:spLocks noGrp="1"/>
          </p:cNvSpPr>
          <p:nvPr>
            <p:ph type="title"/>
          </p:nvPr>
        </p:nvSpPr>
        <p:spPr>
          <a:xfrm>
            <a:off x="483915" y="585425"/>
            <a:ext cx="11029616" cy="1013800"/>
          </a:xfrm>
        </p:spPr>
        <p:txBody>
          <a:bodyPr/>
          <a:lstStyle/>
          <a:p>
            <a:r>
              <a:rPr lang="en-US" sz="2800" dirty="0"/>
              <a:t>2022 Presentation Overview</a:t>
            </a:r>
            <a:endParaRPr lang="en-US" dirty="0"/>
          </a:p>
        </p:txBody>
      </p:sp>
      <p:sp>
        <p:nvSpPr>
          <p:cNvPr id="5" name="TextBox 4">
            <a:extLst>
              <a:ext uri="{FF2B5EF4-FFF2-40B4-BE49-F238E27FC236}">
                <a16:creationId xmlns:a16="http://schemas.microsoft.com/office/drawing/2014/main" id="{F83FB361-81F3-99DB-9C73-D88ABBA0D2C4}"/>
              </a:ext>
            </a:extLst>
          </p:cNvPr>
          <p:cNvSpPr txBox="1"/>
          <p:nvPr/>
        </p:nvSpPr>
        <p:spPr>
          <a:xfrm>
            <a:off x="428625" y="1814513"/>
            <a:ext cx="6843713" cy="2308324"/>
          </a:xfrm>
          <a:prstGeom prst="rect">
            <a:avLst/>
          </a:prstGeom>
          <a:solidFill>
            <a:schemeClr val="accent3">
              <a:lumMod val="50000"/>
            </a:schemeClr>
          </a:solidFill>
        </p:spPr>
        <p:txBody>
          <a:bodyPr wrap="square" rtlCol="0">
            <a:spAutoFit/>
          </a:bodyPr>
          <a:lstStyle/>
          <a:p>
            <a:pPr lvl="0" algn="l"/>
            <a:r>
              <a:rPr lang="en-US" sz="2400" dirty="0">
                <a:solidFill>
                  <a:schemeClr val="bg1"/>
                </a:solidFill>
              </a:rPr>
              <a:t>General Activities:</a:t>
            </a:r>
          </a:p>
          <a:p>
            <a:pPr lvl="0" algn="l"/>
            <a:r>
              <a:rPr lang="en-US" sz="2400" dirty="0">
                <a:solidFill>
                  <a:schemeClr val="bg1"/>
                </a:solidFill>
              </a:rPr>
              <a:t> - SCRS Accomplishments and Challenges </a:t>
            </a:r>
            <a:br>
              <a:rPr lang="en-US" sz="2400" dirty="0">
                <a:solidFill>
                  <a:schemeClr val="bg1"/>
                </a:solidFill>
              </a:rPr>
            </a:br>
            <a:r>
              <a:rPr lang="en-US" sz="2400" dirty="0">
                <a:solidFill>
                  <a:schemeClr val="bg1"/>
                </a:solidFill>
              </a:rPr>
              <a:t> - Secretariat activities in research and statistics</a:t>
            </a:r>
            <a:br>
              <a:rPr lang="en-CA" sz="2400" dirty="0">
                <a:solidFill>
                  <a:schemeClr val="bg1"/>
                </a:solidFill>
              </a:rPr>
            </a:br>
            <a:r>
              <a:rPr lang="en-CA" sz="2400" dirty="0">
                <a:solidFill>
                  <a:schemeClr val="bg1"/>
                </a:solidFill>
              </a:rPr>
              <a:t> - Summary </a:t>
            </a:r>
            <a:r>
              <a:rPr lang="en-US" sz="2400" dirty="0">
                <a:solidFill>
                  <a:schemeClr val="bg1"/>
                </a:solidFill>
              </a:rPr>
              <a:t>of Intersessional SCRS meetings</a:t>
            </a:r>
            <a:br>
              <a:rPr lang="en-US" sz="2400" dirty="0">
                <a:solidFill>
                  <a:schemeClr val="bg1"/>
                </a:solidFill>
              </a:rPr>
            </a:br>
            <a:r>
              <a:rPr lang="en-US" sz="2400" dirty="0">
                <a:solidFill>
                  <a:schemeClr val="bg1"/>
                </a:solidFill>
              </a:rPr>
              <a:t> -</a:t>
            </a:r>
            <a:r>
              <a:rPr lang="en-CA" sz="2400" b="1" dirty="0"/>
              <a:t>.</a:t>
            </a:r>
            <a:r>
              <a:rPr lang="en-US" sz="2400" dirty="0">
                <a:solidFill>
                  <a:schemeClr val="bg1"/>
                </a:solidFill>
              </a:rPr>
              <a:t> Overview Research Programs.</a:t>
            </a:r>
          </a:p>
          <a:p>
            <a:pPr lvl="0" algn="l"/>
            <a:r>
              <a:rPr lang="en-US" sz="2400" dirty="0">
                <a:solidFill>
                  <a:schemeClr val="bg1"/>
                </a:solidFill>
              </a:rPr>
              <a:t>-  Estimated SCRS Interpretation Costs</a:t>
            </a:r>
          </a:p>
        </p:txBody>
      </p:sp>
      <p:sp>
        <p:nvSpPr>
          <p:cNvPr id="6" name="TextBox 5">
            <a:extLst>
              <a:ext uri="{FF2B5EF4-FFF2-40B4-BE49-F238E27FC236}">
                <a16:creationId xmlns:a16="http://schemas.microsoft.com/office/drawing/2014/main" id="{206910F9-7CE3-E29C-3EC3-D4499BA4FBE3}"/>
              </a:ext>
            </a:extLst>
          </p:cNvPr>
          <p:cNvSpPr txBox="1"/>
          <p:nvPr/>
        </p:nvSpPr>
        <p:spPr>
          <a:xfrm>
            <a:off x="4829175" y="4657724"/>
            <a:ext cx="6886575" cy="2000548"/>
          </a:xfrm>
          <a:prstGeom prst="rect">
            <a:avLst/>
          </a:prstGeom>
          <a:solidFill>
            <a:schemeClr val="accent3">
              <a:lumMod val="50000"/>
            </a:schemeClr>
          </a:solidFill>
        </p:spPr>
        <p:txBody>
          <a:bodyPr wrap="square" rtlCol="0">
            <a:spAutoFit/>
          </a:bodyPr>
          <a:lstStyle/>
          <a:p>
            <a:pPr lvl="0" algn="l"/>
            <a:r>
              <a:rPr lang="en-US" sz="2400" dirty="0">
                <a:solidFill>
                  <a:schemeClr val="bg1"/>
                </a:solidFill>
              </a:rPr>
              <a:t>Specific Activities:</a:t>
            </a:r>
          </a:p>
          <a:p>
            <a:pPr lvl="0" algn="l"/>
            <a:r>
              <a:rPr lang="en-US" sz="2400" dirty="0">
                <a:solidFill>
                  <a:schemeClr val="bg1"/>
                </a:solidFill>
              </a:rPr>
              <a:t> -  Executive Summaries (Details provided in Panel)</a:t>
            </a:r>
            <a:br>
              <a:rPr lang="en-US" sz="2400" dirty="0">
                <a:solidFill>
                  <a:schemeClr val="bg1"/>
                </a:solidFill>
              </a:rPr>
            </a:br>
            <a:r>
              <a:rPr lang="en-US" sz="2400" dirty="0">
                <a:solidFill>
                  <a:schemeClr val="bg1"/>
                </a:solidFill>
              </a:rPr>
              <a:t> -  Management Strategy Evaluation (MSE)</a:t>
            </a:r>
            <a:br>
              <a:rPr lang="en-US" sz="2400" dirty="0">
                <a:solidFill>
                  <a:schemeClr val="bg1"/>
                </a:solidFill>
              </a:rPr>
            </a:br>
            <a:r>
              <a:rPr lang="en-US" sz="2400" dirty="0">
                <a:solidFill>
                  <a:schemeClr val="bg1"/>
                </a:solidFill>
              </a:rPr>
              <a:t> -  Recommendations to Commission</a:t>
            </a:r>
          </a:p>
          <a:p>
            <a:pPr lvl="0" algn="l"/>
            <a:endParaRPr lang="en-US" sz="2800" dirty="0"/>
          </a:p>
        </p:txBody>
      </p:sp>
      <p:pic>
        <p:nvPicPr>
          <p:cNvPr id="8" name="Picture 7">
            <a:extLst>
              <a:ext uri="{FF2B5EF4-FFF2-40B4-BE49-F238E27FC236}">
                <a16:creationId xmlns:a16="http://schemas.microsoft.com/office/drawing/2014/main" id="{F9777C36-782E-1D96-785B-F1CA64DA4EB3}"/>
              </a:ext>
            </a:extLst>
          </p:cNvPr>
          <p:cNvPicPr>
            <a:picLocks noChangeAspect="1"/>
          </p:cNvPicPr>
          <p:nvPr/>
        </p:nvPicPr>
        <p:blipFill rotWithShape="1">
          <a:blip r:embed="rId2"/>
          <a:srcRect l="4102" t="38958" r="67657" b="24167"/>
          <a:stretch/>
        </p:blipFill>
        <p:spPr>
          <a:xfrm>
            <a:off x="7400924" y="1800226"/>
            <a:ext cx="4300539" cy="2791222"/>
          </a:xfrm>
          <a:prstGeom prst="rect">
            <a:avLst/>
          </a:prstGeom>
        </p:spPr>
      </p:pic>
      <p:pic>
        <p:nvPicPr>
          <p:cNvPr id="10" name="Picture 9">
            <a:extLst>
              <a:ext uri="{FF2B5EF4-FFF2-40B4-BE49-F238E27FC236}">
                <a16:creationId xmlns:a16="http://schemas.microsoft.com/office/drawing/2014/main" id="{759BCDF8-6BA9-04F0-3D6B-4BDBECDE5746}"/>
              </a:ext>
            </a:extLst>
          </p:cNvPr>
          <p:cNvPicPr>
            <a:picLocks noChangeAspect="1"/>
          </p:cNvPicPr>
          <p:nvPr/>
        </p:nvPicPr>
        <p:blipFill rotWithShape="1">
          <a:blip r:embed="rId3"/>
          <a:srcRect l="9024" t="36249" r="46327" b="21667"/>
          <a:stretch/>
        </p:blipFill>
        <p:spPr>
          <a:xfrm>
            <a:off x="428625" y="4443411"/>
            <a:ext cx="4150021" cy="2200275"/>
          </a:xfrm>
          <a:prstGeom prst="rect">
            <a:avLst/>
          </a:prstGeom>
        </p:spPr>
      </p:pic>
      <p:pic>
        <p:nvPicPr>
          <p:cNvPr id="3" name="Picture 2" descr="img03">
            <a:extLst>
              <a:ext uri="{FF2B5EF4-FFF2-40B4-BE49-F238E27FC236}">
                <a16:creationId xmlns:a16="http://schemas.microsoft.com/office/drawing/2014/main" id="{10B10047-ED39-13E1-1918-7BB2C12DF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20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080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8" name="Content Placeholder 3">
            <a:extLst>
              <a:ext uri="{FF2B5EF4-FFF2-40B4-BE49-F238E27FC236}">
                <a16:creationId xmlns:a16="http://schemas.microsoft.com/office/drawing/2014/main" id="{DE6220B6-2B2B-41B6-9AED-195A7DCAE76A}"/>
              </a:ext>
            </a:extLst>
          </p:cNvPr>
          <p:cNvPicPr>
            <a:picLocks noChangeAspect="1"/>
          </p:cNvPicPr>
          <p:nvPr/>
        </p:nvPicPr>
        <p:blipFill rotWithShape="1">
          <a:blip r:embed="rId2"/>
          <a:srcRect l="22849" r="11201" b="-1"/>
          <a:stretch/>
        </p:blipFill>
        <p:spPr>
          <a:xfrm>
            <a:off x="228600" y="129515"/>
            <a:ext cx="6164067" cy="6612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ectangle 36">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39" name="Rectangle 38">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C306E77A-423E-434F-9C3C-219C73592F1C}"/>
              </a:ext>
            </a:extLst>
          </p:cNvPr>
          <p:cNvSpPr>
            <a:spLocks noGrp="1"/>
          </p:cNvSpPr>
          <p:nvPr>
            <p:ph type="title"/>
          </p:nvPr>
        </p:nvSpPr>
        <p:spPr>
          <a:xfrm>
            <a:off x="7064082" y="642594"/>
            <a:ext cx="4472921" cy="1371600"/>
          </a:xfrm>
        </p:spPr>
        <p:txBody>
          <a:bodyPr>
            <a:normAutofit/>
          </a:bodyPr>
          <a:lstStyle/>
          <a:p>
            <a:r>
              <a:rPr lang="en-US" dirty="0"/>
              <a:t>SC-ECO Highlights</a:t>
            </a:r>
          </a:p>
        </p:txBody>
      </p:sp>
      <p:sp>
        <p:nvSpPr>
          <p:cNvPr id="3" name="Content Placeholder 2">
            <a:extLst>
              <a:ext uri="{FF2B5EF4-FFF2-40B4-BE49-F238E27FC236}">
                <a16:creationId xmlns:a16="http://schemas.microsoft.com/office/drawing/2014/main" id="{1A8E2AB6-D653-4EE7-A588-E7165BDE519F}"/>
              </a:ext>
            </a:extLst>
          </p:cNvPr>
          <p:cNvSpPr>
            <a:spLocks noGrp="1"/>
          </p:cNvSpPr>
          <p:nvPr>
            <p:ph idx="1"/>
          </p:nvPr>
        </p:nvSpPr>
        <p:spPr>
          <a:xfrm>
            <a:off x="7064082" y="2103120"/>
            <a:ext cx="4472922" cy="3931920"/>
          </a:xfrm>
        </p:spPr>
        <p:txBody>
          <a:bodyPr>
            <a:normAutofit/>
          </a:bodyPr>
          <a:lstStyle/>
          <a:p>
            <a:r>
              <a:rPr lang="en-US" dirty="0"/>
              <a:t>Comprehensive risk assessment tool is being developed to identify priority ICCAT species for management action</a:t>
            </a:r>
          </a:p>
          <a:p>
            <a:r>
              <a:rPr lang="en-US" dirty="0"/>
              <a:t>Assessment framework proposed that will provide stock status for all data poor and data rich species</a:t>
            </a:r>
          </a:p>
          <a:p>
            <a:r>
              <a:rPr lang="en-US" dirty="0"/>
              <a:t>Preliminary ecoregions defined for reporting fishery impacts on the ecosystem (see inset)</a:t>
            </a:r>
          </a:p>
          <a:p>
            <a:r>
              <a:rPr lang="en-US" dirty="0"/>
              <a:t>Mechanisms identified to frame single species status within an ecosystem context (e.g., </a:t>
            </a:r>
            <a:r>
              <a:rPr lang="en-US" dirty="0">
                <a:solidFill>
                  <a:srgbClr val="0070C0"/>
                </a:solidFill>
              </a:rPr>
              <a:t>Res 11-14, para 9, Res 13-15, para1 on relevant Executive Summary content</a:t>
            </a:r>
            <a:r>
              <a:rPr lang="en-US" dirty="0"/>
              <a:t>; Responses to Commission) </a:t>
            </a:r>
          </a:p>
          <a:p>
            <a:pPr marL="0" indent="0">
              <a:buNone/>
            </a:pPr>
            <a:endParaRPr lang="en-US" dirty="0"/>
          </a:p>
        </p:txBody>
      </p:sp>
    </p:spTree>
    <p:extLst>
      <p:ext uri="{BB962C8B-B14F-4D97-AF65-F5344CB8AC3E}">
        <p14:creationId xmlns:p14="http://schemas.microsoft.com/office/powerpoint/2010/main" val="12552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7">
            <a:extLst>
              <a:ext uri="{FF2B5EF4-FFF2-40B4-BE49-F238E27FC236}">
                <a16:creationId xmlns:a16="http://schemas.microsoft.com/office/drawing/2014/main" id="{76E92D59-FD1B-47BC-9D02-0F3B959A6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34" name="Rectangle 29">
            <a:extLst>
              <a:ext uri="{FF2B5EF4-FFF2-40B4-BE49-F238E27FC236}">
                <a16:creationId xmlns:a16="http://schemas.microsoft.com/office/drawing/2014/main" id="{D92AE646-CC19-4A1F-900B-E512D06A7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14E4F834-34CB-4787-920F-CD1E1B8BC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C306E77A-423E-434F-9C3C-219C73592F1C}"/>
              </a:ext>
            </a:extLst>
          </p:cNvPr>
          <p:cNvSpPr>
            <a:spLocks noGrp="1"/>
          </p:cNvSpPr>
          <p:nvPr>
            <p:ph type="title"/>
          </p:nvPr>
        </p:nvSpPr>
        <p:spPr>
          <a:xfrm>
            <a:off x="570670" y="453787"/>
            <a:ext cx="3329150" cy="1667034"/>
          </a:xfrm>
        </p:spPr>
        <p:txBody>
          <a:bodyPr>
            <a:normAutofit/>
          </a:bodyPr>
          <a:lstStyle/>
          <a:p>
            <a:r>
              <a:rPr lang="en-US" dirty="0"/>
              <a:t>SC-ECO Highlights</a:t>
            </a:r>
          </a:p>
        </p:txBody>
      </p:sp>
      <p:sp>
        <p:nvSpPr>
          <p:cNvPr id="3" name="Content Placeholder 2">
            <a:extLst>
              <a:ext uri="{FF2B5EF4-FFF2-40B4-BE49-F238E27FC236}">
                <a16:creationId xmlns:a16="http://schemas.microsoft.com/office/drawing/2014/main" id="{1A8E2AB6-D653-4EE7-A588-E7165BDE519F}"/>
              </a:ext>
            </a:extLst>
          </p:cNvPr>
          <p:cNvSpPr>
            <a:spLocks noGrp="1"/>
          </p:cNvSpPr>
          <p:nvPr>
            <p:ph idx="1"/>
          </p:nvPr>
        </p:nvSpPr>
        <p:spPr>
          <a:xfrm>
            <a:off x="4424078" y="845167"/>
            <a:ext cx="6927842" cy="2276856"/>
          </a:xfrm>
          <a:ln>
            <a:solidFill>
              <a:schemeClr val="tx1"/>
            </a:solidFill>
          </a:ln>
        </p:spPr>
        <p:txBody>
          <a:bodyPr>
            <a:normAutofit/>
          </a:bodyPr>
          <a:lstStyle/>
          <a:p>
            <a:pPr>
              <a:lnSpc>
                <a:spcPct val="100000"/>
              </a:lnSpc>
            </a:pPr>
            <a:r>
              <a:rPr lang="en-US" sz="1800" dirty="0"/>
              <a:t>Updated meta-analysis identifies multi species trade-offs of using Circle vs J hooks</a:t>
            </a:r>
          </a:p>
          <a:p>
            <a:pPr>
              <a:lnSpc>
                <a:spcPct val="100000"/>
              </a:lnSpc>
            </a:pPr>
            <a:r>
              <a:rPr lang="en-US" sz="1800" dirty="0"/>
              <a:t>MSE tool  (</a:t>
            </a:r>
            <a:r>
              <a:rPr lang="en-US" sz="1800" dirty="0" err="1"/>
              <a:t>Ecotest</a:t>
            </a:r>
            <a:r>
              <a:rPr lang="en-US" sz="1800" dirty="0"/>
              <a:t>) developed that can show impact on bycatch species caused by management of target species (left)</a:t>
            </a:r>
          </a:p>
          <a:p>
            <a:pPr>
              <a:lnSpc>
                <a:spcPct val="100000"/>
              </a:lnSpc>
            </a:pPr>
            <a:r>
              <a:rPr lang="en-US" sz="1800" dirty="0"/>
              <a:t>Collaborative process shows </a:t>
            </a:r>
            <a:r>
              <a:rPr lang="en-US" sz="1800" dirty="0" err="1"/>
              <a:t>spatio</a:t>
            </a:r>
            <a:r>
              <a:rPr lang="en-US" sz="1800" dirty="0"/>
              <a:t>-temporal trends in sea turtle bycatch in the Atlantic and Indian Oceans (below)</a:t>
            </a:r>
          </a:p>
        </p:txBody>
      </p:sp>
      <p:pic>
        <p:nvPicPr>
          <p:cNvPr id="5" name="Picture 4">
            <a:extLst>
              <a:ext uri="{FF2B5EF4-FFF2-40B4-BE49-F238E27FC236}">
                <a16:creationId xmlns:a16="http://schemas.microsoft.com/office/drawing/2014/main" id="{CA84A32E-AD53-4EA1-A9C5-987029FCBF27}"/>
              </a:ext>
            </a:extLst>
          </p:cNvPr>
          <p:cNvPicPr>
            <a:picLocks noChangeAspect="1"/>
          </p:cNvPicPr>
          <p:nvPr/>
        </p:nvPicPr>
        <p:blipFill>
          <a:blip r:embed="rId2"/>
          <a:stretch>
            <a:fillRect/>
          </a:stretch>
        </p:blipFill>
        <p:spPr>
          <a:xfrm>
            <a:off x="3445969" y="3592286"/>
            <a:ext cx="8003487" cy="2701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CC883236-C3C4-41B9-BD49-8C61F3C1C48F}"/>
              </a:ext>
            </a:extLst>
          </p:cNvPr>
          <p:cNvPicPr>
            <a:picLocks noChangeAspect="1"/>
          </p:cNvPicPr>
          <p:nvPr/>
        </p:nvPicPr>
        <p:blipFill>
          <a:blip r:embed="rId3"/>
          <a:stretch>
            <a:fillRect/>
          </a:stretch>
        </p:blipFill>
        <p:spPr>
          <a:xfrm>
            <a:off x="570670" y="2111455"/>
            <a:ext cx="2129582" cy="4182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E55F3437-43F2-4839-900C-6A247B02ED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59306" y="2201406"/>
            <a:ext cx="1327612" cy="926563"/>
          </a:xfrm>
          <a:prstGeom prst="rect">
            <a:avLst/>
          </a:prstGeom>
        </p:spPr>
      </p:pic>
    </p:spTree>
    <p:extLst>
      <p:ext uri="{BB962C8B-B14F-4D97-AF65-F5344CB8AC3E}">
        <p14:creationId xmlns:p14="http://schemas.microsoft.com/office/powerpoint/2010/main" val="115537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2022 Overview of ICCAT Stock Status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55023" y="2090736"/>
            <a:ext cx="972413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Details of assessed stocks to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3" name="Table 2">
            <a:extLst>
              <a:ext uri="{FF2B5EF4-FFF2-40B4-BE49-F238E27FC236}">
                <a16:creationId xmlns:a16="http://schemas.microsoft.com/office/drawing/2014/main" id="{3D08FC3F-E95E-6E2E-B62B-D821FD42B16B}"/>
              </a:ext>
            </a:extLst>
          </p:cNvPr>
          <p:cNvGraphicFramePr>
            <a:graphicFrameLocks noGrp="1"/>
          </p:cNvGraphicFramePr>
          <p:nvPr>
            <p:extLst>
              <p:ext uri="{D42A27DB-BD31-4B8C-83A1-F6EECF244321}">
                <p14:modId xmlns:p14="http://schemas.microsoft.com/office/powerpoint/2010/main" val="968221672"/>
              </p:ext>
            </p:extLst>
          </p:nvPr>
        </p:nvGraphicFramePr>
        <p:xfrm>
          <a:off x="1823698" y="2809327"/>
          <a:ext cx="8501062" cy="3872508"/>
        </p:xfrm>
        <a:graphic>
          <a:graphicData uri="http://schemas.openxmlformats.org/drawingml/2006/table">
            <a:tbl>
              <a:tblPr/>
              <a:tblGrid>
                <a:gridCol w="1083800">
                  <a:extLst>
                    <a:ext uri="{9D8B030D-6E8A-4147-A177-3AD203B41FA5}">
                      <a16:colId xmlns:a16="http://schemas.microsoft.com/office/drawing/2014/main" val="2785318551"/>
                    </a:ext>
                  </a:extLst>
                </a:gridCol>
                <a:gridCol w="1083800">
                  <a:extLst>
                    <a:ext uri="{9D8B030D-6E8A-4147-A177-3AD203B41FA5}">
                      <a16:colId xmlns:a16="http://schemas.microsoft.com/office/drawing/2014/main" val="3260571971"/>
                    </a:ext>
                  </a:extLst>
                </a:gridCol>
                <a:gridCol w="2365124">
                  <a:extLst>
                    <a:ext uri="{9D8B030D-6E8A-4147-A177-3AD203B41FA5}">
                      <a16:colId xmlns:a16="http://schemas.microsoft.com/office/drawing/2014/main" val="2338914540"/>
                    </a:ext>
                  </a:extLst>
                </a:gridCol>
                <a:gridCol w="581457">
                  <a:extLst>
                    <a:ext uri="{9D8B030D-6E8A-4147-A177-3AD203B41FA5}">
                      <a16:colId xmlns:a16="http://schemas.microsoft.com/office/drawing/2014/main" val="1865933565"/>
                    </a:ext>
                  </a:extLst>
                </a:gridCol>
                <a:gridCol w="1354753">
                  <a:extLst>
                    <a:ext uri="{9D8B030D-6E8A-4147-A177-3AD203B41FA5}">
                      <a16:colId xmlns:a16="http://schemas.microsoft.com/office/drawing/2014/main" val="3544033389"/>
                    </a:ext>
                  </a:extLst>
                </a:gridCol>
                <a:gridCol w="2032128">
                  <a:extLst>
                    <a:ext uri="{9D8B030D-6E8A-4147-A177-3AD203B41FA5}">
                      <a16:colId xmlns:a16="http://schemas.microsoft.com/office/drawing/2014/main" val="2852888010"/>
                    </a:ext>
                  </a:extLst>
                </a:gridCol>
              </a:tblGrid>
              <a:tr h="1099635">
                <a:tc gridSpan="3">
                  <a:txBody>
                    <a:bodyPr/>
                    <a:lstStyle/>
                    <a:p>
                      <a:pPr algn="l" fontAlgn="b"/>
                      <a:r>
                        <a:rPr lang="en-CA" sz="3200" b="1" i="0" u="none" strike="noStrike" dirty="0">
                          <a:solidFill>
                            <a:srgbClr val="000000"/>
                          </a:solidFill>
                          <a:effectLst/>
                          <a:latin typeface="Calibri" panose="020F0502020204030204" pitchFamily="34" charset="0"/>
                        </a:rPr>
                        <a:t> Summary 2022 ICCAT   Stock Status – 25</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hMerge="1">
                  <a:txBody>
                    <a:bodyPr/>
                    <a:lstStyle/>
                    <a:p>
                      <a:endParaRPr lang="en-CA"/>
                    </a:p>
                  </a:txBody>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756649204"/>
                  </a:ext>
                </a:extLst>
              </a:tr>
              <a:tr h="987150">
                <a:tc gridSpan="2">
                  <a:txBody>
                    <a:bodyPr/>
                    <a:lstStyle/>
                    <a:p>
                      <a:pPr algn="ctr" fontAlgn="b"/>
                      <a:r>
                        <a:rPr lang="en-CA" sz="2800" b="0" i="0" u="none" strike="noStrike" dirty="0">
                          <a:solidFill>
                            <a:srgbClr val="000000"/>
                          </a:solidFill>
                          <a:effectLst/>
                          <a:latin typeface="Calibri" panose="020F0502020204030204" pitchFamily="34" charset="0"/>
                        </a:rPr>
                        <a:t>        Overfishing (F&gt;</a:t>
                      </a:r>
                      <a:r>
                        <a:rPr lang="en-CA" sz="2800" b="0" i="0" u="none" strike="noStrike" dirty="0" err="1">
                          <a:solidFill>
                            <a:srgbClr val="000000"/>
                          </a:solidFill>
                          <a:effectLst/>
                          <a:latin typeface="Calibri" panose="020F0502020204030204" pitchFamily="34" charset="0"/>
                        </a:rPr>
                        <a:t>Fmsy</a:t>
                      </a:r>
                      <a:r>
                        <a:rPr lang="en-CA" sz="2800" b="0" i="0" u="none" strike="noStrike" dirty="0">
                          <a:solidFill>
                            <a:srgbClr val="000000"/>
                          </a:solidFill>
                          <a:effectLst/>
                          <a:latin typeface="Calibri" panose="020F0502020204030204" pitchFamily="34" charset="0"/>
                        </a:rPr>
                        <a:t>)</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a:txBody>
                    <a:bodyPr/>
                    <a:lstStyle/>
                    <a:p>
                      <a:pPr algn="l" fontAlgn="b"/>
                      <a:r>
                        <a:rPr lang="en-CA" sz="28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gridSpan="2">
                  <a:txBody>
                    <a:bodyPr/>
                    <a:lstStyle/>
                    <a:p>
                      <a:pPr algn="l" fontAlgn="b"/>
                      <a:r>
                        <a:rPr lang="en-CA" sz="2800" b="0" i="0" u="none" strike="noStrike" dirty="0">
                          <a:solidFill>
                            <a:srgbClr val="000000"/>
                          </a:solidFill>
                          <a:effectLst/>
                          <a:latin typeface="Calibri" panose="020F0502020204030204" pitchFamily="34" charset="0"/>
                        </a:rPr>
                        <a:t>                         Overfished (B&lt;</a:t>
                      </a:r>
                      <a:r>
                        <a:rPr lang="en-CA" sz="2800" b="0" i="0" u="none" strike="noStrike" dirty="0" err="1">
                          <a:solidFill>
                            <a:srgbClr val="000000"/>
                          </a:solidFill>
                          <a:effectLst/>
                          <a:latin typeface="Calibri" panose="020F0502020204030204" pitchFamily="34" charset="0"/>
                        </a:rPr>
                        <a:t>Bmsy</a:t>
                      </a:r>
                      <a:r>
                        <a:rPr lang="en-CA" sz="2800" b="0" i="0" u="none" strike="noStrike" dirty="0">
                          <a:solidFill>
                            <a:srgbClr val="000000"/>
                          </a:solidFill>
                          <a:effectLst/>
                          <a:latin typeface="Calibri" panose="020F0502020204030204" pitchFamily="34" charset="0"/>
                        </a:rPr>
                        <a:t>)</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a:txBody>
                    <a:bodyPr/>
                    <a:lstStyle/>
                    <a:p>
                      <a:pPr algn="l" fontAlgn="b"/>
                      <a:r>
                        <a:rPr lang="en-CA" sz="28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38313360"/>
                  </a:ext>
                </a:extLst>
              </a:tr>
              <a:tr h="987150">
                <a:tc>
                  <a:txBody>
                    <a:bodyPr/>
                    <a:lstStyle/>
                    <a:p>
                      <a:pPr algn="ctr" fontAlgn="b"/>
                      <a:r>
                        <a:rPr lang="en-CA" sz="2800" b="0" i="0" u="none" strike="noStrike">
                          <a:solidFill>
                            <a:srgbClr val="000000"/>
                          </a:solidFill>
                          <a:effectLst/>
                          <a:latin typeface="Calibri" panose="020F0502020204030204" pitchFamily="34" charset="0"/>
                        </a:rPr>
                        <a:t>Yes</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Unknown</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Yes</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Unknown</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48086710"/>
                  </a:ext>
                </a:extLst>
              </a:tr>
              <a:tr h="497943">
                <a:tc>
                  <a:txBody>
                    <a:bodyPr/>
                    <a:lstStyle/>
                    <a:p>
                      <a:pPr algn="ctr" fontAlgn="b"/>
                      <a:r>
                        <a:rPr lang="en-CA" sz="2800" b="0" i="0" u="none" strike="noStrike" dirty="0">
                          <a:solidFill>
                            <a:srgbClr val="000000"/>
                          </a:solidFill>
                          <a:effectLst/>
                          <a:latin typeface="Calibri" panose="020F0502020204030204" pitchFamily="34" charset="0"/>
                        </a:rPr>
                        <a:t>6</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11</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614245397"/>
                  </a:ext>
                </a:extLst>
              </a:tr>
            </a:tbl>
          </a:graphicData>
        </a:graphic>
      </p:graphicFrame>
    </p:spTree>
    <p:extLst>
      <p:ext uri="{BB962C8B-B14F-4D97-AF65-F5344CB8AC3E}">
        <p14:creationId xmlns:p14="http://schemas.microsoft.com/office/powerpoint/2010/main" val="1684321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Stock Status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53846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Details for 2022 assessed stock to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751114" y="3461657"/>
            <a:ext cx="2155372"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No Overfishing and not Overfished</a:t>
            </a:r>
          </a:p>
        </p:txBody>
      </p:sp>
      <p:sp>
        <p:nvSpPr>
          <p:cNvPr id="11" name="TextBox 10">
            <a:extLst>
              <a:ext uri="{FF2B5EF4-FFF2-40B4-BE49-F238E27FC236}">
                <a16:creationId xmlns:a16="http://schemas.microsoft.com/office/drawing/2014/main" id="{1A45A3D8-7382-39FA-E1EF-94E202EBB699}"/>
              </a:ext>
            </a:extLst>
          </p:cNvPr>
          <p:cNvSpPr txBox="1"/>
          <p:nvPr/>
        </p:nvSpPr>
        <p:spPr>
          <a:xfrm>
            <a:off x="317500" y="6165334"/>
            <a:ext cx="2362200" cy="369332"/>
          </a:xfrm>
          <a:prstGeom prst="rect">
            <a:avLst/>
          </a:prstGeom>
          <a:noFill/>
        </p:spPr>
        <p:txBody>
          <a:bodyPr wrap="square">
            <a:spAutoFit/>
          </a:bodyPr>
          <a:lstStyle/>
          <a:p>
            <a:r>
              <a:rPr lang="en-US" sz="1800" b="0" i="0" u="none" strike="noStrike" dirty="0">
                <a:solidFill>
                  <a:srgbClr val="000000"/>
                </a:solidFill>
                <a:effectLst/>
                <a:latin typeface="Calibri" panose="020F0502020204030204" pitchFamily="34" charset="0"/>
              </a:rPr>
              <a:t> </a:t>
            </a:r>
            <a:r>
              <a:rPr lang="en-US" dirty="0"/>
              <a:t> </a:t>
            </a:r>
            <a:r>
              <a:rPr lang="en-US" dirty="0">
                <a:solidFill>
                  <a:schemeClr val="bg1"/>
                </a:solidFill>
              </a:rPr>
              <a:t>2022</a:t>
            </a:r>
            <a:r>
              <a:rPr lang="en-US" dirty="0"/>
              <a:t> </a:t>
            </a:r>
            <a:r>
              <a:rPr lang="en-US" sz="1800" b="0" i="0" u="none" strike="noStrike" dirty="0">
                <a:solidFill>
                  <a:srgbClr val="000000"/>
                </a:solidFill>
                <a:effectLst/>
                <a:latin typeface="Calibri" panose="020F0502020204030204" pitchFamily="34" charset="0"/>
              </a:rPr>
              <a:t>Assessed Stocks</a:t>
            </a:r>
            <a:r>
              <a:rPr lang="en-US" dirty="0"/>
              <a:t> </a:t>
            </a:r>
          </a:p>
        </p:txBody>
      </p:sp>
      <p:pic>
        <p:nvPicPr>
          <p:cNvPr id="13" name="Picture 12">
            <a:extLst>
              <a:ext uri="{FF2B5EF4-FFF2-40B4-BE49-F238E27FC236}">
                <a16:creationId xmlns:a16="http://schemas.microsoft.com/office/drawing/2014/main" id="{C6FCF504-0299-3609-0FE0-A28D39038DBD}"/>
              </a:ext>
            </a:extLst>
          </p:cNvPr>
          <p:cNvPicPr>
            <a:picLocks noChangeAspect="1"/>
          </p:cNvPicPr>
          <p:nvPr/>
        </p:nvPicPr>
        <p:blipFill>
          <a:blip r:embed="rId4"/>
          <a:stretch>
            <a:fillRect/>
          </a:stretch>
        </p:blipFill>
        <p:spPr>
          <a:xfrm>
            <a:off x="1122680" y="5773420"/>
            <a:ext cx="624840" cy="289560"/>
          </a:xfrm>
          <a:prstGeom prst="rect">
            <a:avLst/>
          </a:prstGeom>
        </p:spPr>
      </p:pic>
      <p:graphicFrame>
        <p:nvGraphicFramePr>
          <p:cNvPr id="3" name="Table 2">
            <a:extLst>
              <a:ext uri="{FF2B5EF4-FFF2-40B4-BE49-F238E27FC236}">
                <a16:creationId xmlns:a16="http://schemas.microsoft.com/office/drawing/2014/main" id="{FB024E20-3FBA-DEEF-5490-F0FDEA3B3209}"/>
              </a:ext>
            </a:extLst>
          </p:cNvPr>
          <p:cNvGraphicFramePr>
            <a:graphicFrameLocks noGrp="1"/>
          </p:cNvGraphicFramePr>
          <p:nvPr>
            <p:extLst>
              <p:ext uri="{D42A27DB-BD31-4B8C-83A1-F6EECF244321}">
                <p14:modId xmlns:p14="http://schemas.microsoft.com/office/powerpoint/2010/main" val="3319638717"/>
              </p:ext>
            </p:extLst>
          </p:nvPr>
        </p:nvGraphicFramePr>
        <p:xfrm>
          <a:off x="2941638" y="2826860"/>
          <a:ext cx="8183561" cy="3411924"/>
        </p:xfrm>
        <a:graphic>
          <a:graphicData uri="http://schemas.openxmlformats.org/drawingml/2006/table">
            <a:tbl>
              <a:tblPr/>
              <a:tblGrid>
                <a:gridCol w="1092040">
                  <a:extLst>
                    <a:ext uri="{9D8B030D-6E8A-4147-A177-3AD203B41FA5}">
                      <a16:colId xmlns:a16="http://schemas.microsoft.com/office/drawing/2014/main" val="897090841"/>
                    </a:ext>
                  </a:extLst>
                </a:gridCol>
                <a:gridCol w="1348198">
                  <a:extLst>
                    <a:ext uri="{9D8B030D-6E8A-4147-A177-3AD203B41FA5}">
                      <a16:colId xmlns:a16="http://schemas.microsoft.com/office/drawing/2014/main" val="1115364171"/>
                    </a:ext>
                  </a:extLst>
                </a:gridCol>
                <a:gridCol w="1415608">
                  <a:extLst>
                    <a:ext uri="{9D8B030D-6E8A-4147-A177-3AD203B41FA5}">
                      <a16:colId xmlns:a16="http://schemas.microsoft.com/office/drawing/2014/main" val="1264071621"/>
                    </a:ext>
                  </a:extLst>
                </a:gridCol>
                <a:gridCol w="862847">
                  <a:extLst>
                    <a:ext uri="{9D8B030D-6E8A-4147-A177-3AD203B41FA5}">
                      <a16:colId xmlns:a16="http://schemas.microsoft.com/office/drawing/2014/main" val="264063028"/>
                    </a:ext>
                  </a:extLst>
                </a:gridCol>
                <a:gridCol w="1186414">
                  <a:extLst>
                    <a:ext uri="{9D8B030D-6E8A-4147-A177-3AD203B41FA5}">
                      <a16:colId xmlns:a16="http://schemas.microsoft.com/office/drawing/2014/main" val="2183218011"/>
                    </a:ext>
                  </a:extLst>
                </a:gridCol>
                <a:gridCol w="1105522">
                  <a:extLst>
                    <a:ext uri="{9D8B030D-6E8A-4147-A177-3AD203B41FA5}">
                      <a16:colId xmlns:a16="http://schemas.microsoft.com/office/drawing/2014/main" val="1799206280"/>
                    </a:ext>
                  </a:extLst>
                </a:gridCol>
                <a:gridCol w="1172932">
                  <a:extLst>
                    <a:ext uri="{9D8B030D-6E8A-4147-A177-3AD203B41FA5}">
                      <a16:colId xmlns:a16="http://schemas.microsoft.com/office/drawing/2014/main" val="193705393"/>
                    </a:ext>
                  </a:extLst>
                </a:gridCol>
              </a:tblGrid>
              <a:tr h="521824">
                <a:tc>
                  <a:txBody>
                    <a:bodyPr/>
                    <a:lstStyle/>
                    <a:p>
                      <a:pPr algn="ctr" rtl="0" fontAlgn="b"/>
                      <a:r>
                        <a:rPr lang="en-US" sz="1600" b="1" i="0" u="none" strike="noStrike">
                          <a:solidFill>
                            <a:srgbClr val="FFFFFF"/>
                          </a:solidFill>
                          <a:effectLst/>
                          <a:latin typeface="Calibri" panose="020F0502020204030204" pitchFamily="34" charset="0"/>
                        </a:rPr>
                        <a:t>Stock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Overfishing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Overfished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Data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Assessment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Projections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TAC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963813492"/>
                  </a:ext>
                </a:extLst>
              </a:tr>
              <a:tr h="289010">
                <a:tc>
                  <a:txBody>
                    <a:bodyPr/>
                    <a:lstStyle/>
                    <a:p>
                      <a:pPr algn="l" rtl="0" fontAlgn="b"/>
                      <a:r>
                        <a:rPr lang="en-US" sz="1600" b="0" i="0" u="none" strike="noStrike">
                          <a:solidFill>
                            <a:srgbClr val="000000"/>
                          </a:solidFill>
                          <a:effectLst/>
                          <a:latin typeface="Calibri" panose="020F0502020204030204" pitchFamily="34" charset="0"/>
                        </a:rPr>
                        <a:t>SKJ_E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105374059"/>
                  </a:ext>
                </a:extLst>
              </a:tr>
              <a:tr h="289010">
                <a:tc>
                  <a:txBody>
                    <a:bodyPr/>
                    <a:lstStyle/>
                    <a:p>
                      <a:pPr algn="l" rtl="0" fontAlgn="b"/>
                      <a:r>
                        <a:rPr lang="en-US" sz="1600" b="0" i="0" u="none" strike="noStrike">
                          <a:solidFill>
                            <a:srgbClr val="000000"/>
                          </a:solidFill>
                          <a:effectLst/>
                          <a:latin typeface="Calibri" panose="020F0502020204030204" pitchFamily="34" charset="0"/>
                        </a:rPr>
                        <a:t>SKJ_W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844848603"/>
                  </a:ext>
                </a:extLst>
              </a:tr>
              <a:tr h="289010">
                <a:tc>
                  <a:txBody>
                    <a:bodyPr/>
                    <a:lstStyle/>
                    <a:p>
                      <a:pPr algn="l" rtl="0" fontAlgn="b"/>
                      <a:r>
                        <a:rPr lang="en-US" sz="1600" b="0" i="0" u="none" strike="noStrike">
                          <a:solidFill>
                            <a:srgbClr val="000000"/>
                          </a:solidFill>
                          <a:effectLst/>
                          <a:latin typeface="Calibri" panose="020F0502020204030204" pitchFamily="34" charset="0"/>
                        </a:rPr>
                        <a:t>YFT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88627"/>
                  </a:ext>
                </a:extLst>
              </a:tr>
              <a:tr h="289010">
                <a:tc>
                  <a:txBody>
                    <a:bodyPr/>
                    <a:lstStyle/>
                    <a:p>
                      <a:pPr algn="l" rtl="0" fontAlgn="b"/>
                      <a:r>
                        <a:rPr lang="en-US" sz="1600" b="0" i="0" u="none" strike="noStrike">
                          <a:solidFill>
                            <a:srgbClr val="000000"/>
                          </a:solidFill>
                          <a:effectLst/>
                          <a:latin typeface="Calibri" panose="020F0502020204030204" pitchFamily="34" charset="0"/>
                        </a:rPr>
                        <a:t>ALB_N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6065603"/>
                  </a:ext>
                </a:extLst>
              </a:tr>
              <a:tr h="289010">
                <a:tc>
                  <a:txBody>
                    <a:bodyPr/>
                    <a:lstStyle/>
                    <a:p>
                      <a:pPr algn="l" rtl="0" fontAlgn="b"/>
                      <a:r>
                        <a:rPr lang="en-US" sz="1600" b="0" i="0" u="none" strike="noStrike">
                          <a:solidFill>
                            <a:srgbClr val="000000"/>
                          </a:solidFill>
                          <a:effectLst/>
                          <a:latin typeface="Calibri" panose="020F0502020204030204" pitchFamily="34" charset="0"/>
                        </a:rPr>
                        <a:t>ALB_S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0600512"/>
                  </a:ext>
                </a:extLst>
              </a:tr>
              <a:tr h="289010">
                <a:tc>
                  <a:txBody>
                    <a:bodyPr/>
                    <a:lstStyle/>
                    <a:p>
                      <a:pPr algn="l" rtl="0" fontAlgn="b"/>
                      <a:r>
                        <a:rPr lang="en-US" sz="1600" b="0" i="0" u="none" strike="noStrike">
                          <a:solidFill>
                            <a:srgbClr val="000000"/>
                          </a:solidFill>
                          <a:effectLst/>
                          <a:latin typeface="Calibri" panose="020F0502020204030204" pitchFamily="34" charset="0"/>
                        </a:rPr>
                        <a:t>SAI_W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729109"/>
                  </a:ext>
                </a:extLst>
              </a:tr>
              <a:tr h="289010">
                <a:tc>
                  <a:txBody>
                    <a:bodyPr/>
                    <a:lstStyle/>
                    <a:p>
                      <a:pPr algn="l" rtl="0" fontAlgn="b"/>
                      <a:r>
                        <a:rPr lang="en-US" sz="1600" b="0" i="0" u="none" strike="noStrike">
                          <a:solidFill>
                            <a:srgbClr val="000000"/>
                          </a:solidFill>
                          <a:effectLst/>
                          <a:latin typeface="Calibri" panose="020F0502020204030204" pitchFamily="34" charset="0"/>
                        </a:rPr>
                        <a:t>SWO_N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4203593517"/>
                  </a:ext>
                </a:extLst>
              </a:tr>
              <a:tr h="289010">
                <a:tc>
                  <a:txBody>
                    <a:bodyPr/>
                    <a:lstStyle/>
                    <a:p>
                      <a:pPr algn="l" rtl="0" fontAlgn="b"/>
                      <a:r>
                        <a:rPr lang="en-US" sz="1600" b="0" i="0" u="none" strike="noStrike">
                          <a:solidFill>
                            <a:srgbClr val="000000"/>
                          </a:solidFill>
                          <a:effectLst/>
                          <a:latin typeface="Calibri" panose="020F0502020204030204" pitchFamily="34" charset="0"/>
                        </a:rPr>
                        <a:t>BSH_N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598384"/>
                  </a:ext>
                </a:extLst>
              </a:tr>
              <a:tr h="289010">
                <a:tc>
                  <a:txBody>
                    <a:bodyPr/>
                    <a:lstStyle/>
                    <a:p>
                      <a:pPr algn="l" rtl="0" fontAlgn="b"/>
                      <a:r>
                        <a:rPr lang="en-US" sz="1600" b="0" i="0" u="none" strike="noStrike">
                          <a:solidFill>
                            <a:srgbClr val="000000"/>
                          </a:solidFill>
                          <a:effectLst/>
                          <a:latin typeface="Calibri" panose="020F0502020204030204" pitchFamily="34" charset="0"/>
                        </a:rPr>
                        <a:t>BFT_E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rtl="0" fontAlgn="b"/>
                      <a:r>
                        <a:rPr lang="en-US" sz="1600" b="0" i="0" u="none" strike="noStrike">
                          <a:solidFill>
                            <a:srgbClr val="000000"/>
                          </a:solidFill>
                          <a:effectLst/>
                          <a:latin typeface="Calibri" panose="020F0502020204030204" pitchFamily="34" charset="0"/>
                        </a:rPr>
                        <a:t>2022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234058706"/>
                  </a:ext>
                </a:extLst>
              </a:tr>
              <a:tr h="289010">
                <a:tc>
                  <a:txBody>
                    <a:bodyPr/>
                    <a:lstStyle/>
                    <a:p>
                      <a:pPr algn="l" rtl="0" fontAlgn="b"/>
                      <a:r>
                        <a:rPr lang="en-US" sz="1600" b="0" i="0" u="none" strike="noStrike">
                          <a:solidFill>
                            <a:srgbClr val="000000"/>
                          </a:solidFill>
                          <a:effectLst/>
                          <a:latin typeface="Calibri" panose="020F0502020204030204" pitchFamily="34" charset="0"/>
                        </a:rPr>
                        <a:t>BFT_W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Unknown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sz="1600" b="0" i="0" u="none" strike="noStrike">
                          <a:solidFill>
                            <a:srgbClr val="000000"/>
                          </a:solidFill>
                          <a:effectLst/>
                          <a:latin typeface="Calibri" panose="020F0502020204030204" pitchFamily="34" charset="0"/>
                        </a:rPr>
                        <a:t>2021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Short Term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429489"/>
                  </a:ext>
                </a:extLst>
              </a:tr>
            </a:tbl>
          </a:graphicData>
        </a:graphic>
      </p:graphicFrame>
    </p:spTree>
    <p:extLst>
      <p:ext uri="{BB962C8B-B14F-4D97-AF65-F5344CB8AC3E}">
        <p14:creationId xmlns:p14="http://schemas.microsoft.com/office/powerpoint/2010/main" val="3439037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Stock Status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55288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Details for 2022 assessed stock to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751114" y="3461657"/>
            <a:ext cx="21553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err="1">
                <a:ln>
                  <a:noFill/>
                </a:ln>
                <a:solidFill>
                  <a:prstClr val="black"/>
                </a:solidFill>
                <a:effectLst/>
                <a:uLnTx/>
                <a:uFillTx/>
                <a:latin typeface="Trebuchet MS" panose="020B0603020202020204"/>
                <a:ea typeface="+mn-ea"/>
                <a:cs typeface="+mn-cs"/>
              </a:rPr>
              <a:t>Overfishing,Overfished</a:t>
            </a: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 or Both</a:t>
            </a:r>
          </a:p>
        </p:txBody>
      </p:sp>
      <p:sp>
        <p:nvSpPr>
          <p:cNvPr id="10" name="Rectangle 9">
            <a:extLst>
              <a:ext uri="{FF2B5EF4-FFF2-40B4-BE49-F238E27FC236}">
                <a16:creationId xmlns:a16="http://schemas.microsoft.com/office/drawing/2014/main" id="{B974B417-DA31-45F1-B0EA-A7E245C09016}"/>
              </a:ext>
            </a:extLst>
          </p:cNvPr>
          <p:cNvSpPr/>
          <p:nvPr/>
        </p:nvSpPr>
        <p:spPr>
          <a:xfrm>
            <a:off x="1168400" y="5381171"/>
            <a:ext cx="598714" cy="3701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FD0236E2-391B-4351-B90A-EC666D0378DA}"/>
              </a:ext>
            </a:extLst>
          </p:cNvPr>
          <p:cNvSpPr txBox="1"/>
          <p:nvPr/>
        </p:nvSpPr>
        <p:spPr>
          <a:xfrm>
            <a:off x="221343" y="5078186"/>
            <a:ext cx="2677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rebuchet MS" panose="020B0603020202020204"/>
                <a:ea typeface="+mn-ea"/>
                <a:cs typeface="+mn-cs"/>
              </a:rPr>
              <a:t>Stock Assessment 2022</a:t>
            </a:r>
          </a:p>
        </p:txBody>
      </p:sp>
      <p:pic>
        <p:nvPicPr>
          <p:cNvPr id="13" name="Picture 12">
            <a:extLst>
              <a:ext uri="{FF2B5EF4-FFF2-40B4-BE49-F238E27FC236}">
                <a16:creationId xmlns:a16="http://schemas.microsoft.com/office/drawing/2014/main" id="{ADB934AC-EDFC-96F1-4868-FDCFD617D2B8}"/>
              </a:ext>
            </a:extLst>
          </p:cNvPr>
          <p:cNvPicPr>
            <a:picLocks noChangeAspect="1"/>
          </p:cNvPicPr>
          <p:nvPr/>
        </p:nvPicPr>
        <p:blipFill>
          <a:blip r:embed="rId4"/>
          <a:stretch>
            <a:fillRect/>
          </a:stretch>
        </p:blipFill>
        <p:spPr>
          <a:xfrm>
            <a:off x="1236980" y="6350000"/>
            <a:ext cx="624840" cy="411480"/>
          </a:xfrm>
          <a:prstGeom prst="rect">
            <a:avLst/>
          </a:prstGeom>
        </p:spPr>
      </p:pic>
      <p:sp>
        <p:nvSpPr>
          <p:cNvPr id="14" name="TextBox 13">
            <a:extLst>
              <a:ext uri="{FF2B5EF4-FFF2-40B4-BE49-F238E27FC236}">
                <a16:creationId xmlns:a16="http://schemas.microsoft.com/office/drawing/2014/main" id="{B53AC291-E0DF-933F-67E4-640937F20F5B}"/>
              </a:ext>
            </a:extLst>
          </p:cNvPr>
          <p:cNvSpPr txBox="1"/>
          <p:nvPr/>
        </p:nvSpPr>
        <p:spPr>
          <a:xfrm>
            <a:off x="183242" y="5903686"/>
            <a:ext cx="32584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rebuchet MS" panose="020B0603020202020204"/>
                <a:ea typeface="+mn-ea"/>
                <a:cs typeface="+mn-cs"/>
              </a:rPr>
              <a:t>Stock Assessment incomplete</a:t>
            </a:r>
          </a:p>
        </p:txBody>
      </p:sp>
      <p:graphicFrame>
        <p:nvGraphicFramePr>
          <p:cNvPr id="8" name="Table 7">
            <a:extLst>
              <a:ext uri="{FF2B5EF4-FFF2-40B4-BE49-F238E27FC236}">
                <a16:creationId xmlns:a16="http://schemas.microsoft.com/office/drawing/2014/main" id="{13F93D50-45F7-BE31-07CE-1BAB45B18CA8}"/>
              </a:ext>
            </a:extLst>
          </p:cNvPr>
          <p:cNvGraphicFramePr>
            <a:graphicFrameLocks noGrp="1"/>
          </p:cNvGraphicFramePr>
          <p:nvPr>
            <p:extLst>
              <p:ext uri="{D42A27DB-BD31-4B8C-83A1-F6EECF244321}">
                <p14:modId xmlns:p14="http://schemas.microsoft.com/office/powerpoint/2010/main" val="1784190357"/>
              </p:ext>
            </p:extLst>
          </p:nvPr>
        </p:nvGraphicFramePr>
        <p:xfrm>
          <a:off x="3398839" y="2542706"/>
          <a:ext cx="7993061" cy="4218774"/>
        </p:xfrm>
        <a:graphic>
          <a:graphicData uri="http://schemas.openxmlformats.org/drawingml/2006/table">
            <a:tbl>
              <a:tblPr/>
              <a:tblGrid>
                <a:gridCol w="1066619">
                  <a:extLst>
                    <a:ext uri="{9D8B030D-6E8A-4147-A177-3AD203B41FA5}">
                      <a16:colId xmlns:a16="http://schemas.microsoft.com/office/drawing/2014/main" val="4071290731"/>
                    </a:ext>
                  </a:extLst>
                </a:gridCol>
                <a:gridCol w="1316814">
                  <a:extLst>
                    <a:ext uri="{9D8B030D-6E8A-4147-A177-3AD203B41FA5}">
                      <a16:colId xmlns:a16="http://schemas.microsoft.com/office/drawing/2014/main" val="4116952774"/>
                    </a:ext>
                  </a:extLst>
                </a:gridCol>
                <a:gridCol w="1382655">
                  <a:extLst>
                    <a:ext uri="{9D8B030D-6E8A-4147-A177-3AD203B41FA5}">
                      <a16:colId xmlns:a16="http://schemas.microsoft.com/office/drawing/2014/main" val="507294624"/>
                    </a:ext>
                  </a:extLst>
                </a:gridCol>
                <a:gridCol w="842761">
                  <a:extLst>
                    <a:ext uri="{9D8B030D-6E8A-4147-A177-3AD203B41FA5}">
                      <a16:colId xmlns:a16="http://schemas.microsoft.com/office/drawing/2014/main" val="2936476815"/>
                    </a:ext>
                  </a:extLst>
                </a:gridCol>
                <a:gridCol w="1158796">
                  <a:extLst>
                    <a:ext uri="{9D8B030D-6E8A-4147-A177-3AD203B41FA5}">
                      <a16:colId xmlns:a16="http://schemas.microsoft.com/office/drawing/2014/main" val="2419911848"/>
                    </a:ext>
                  </a:extLst>
                </a:gridCol>
                <a:gridCol w="1079788">
                  <a:extLst>
                    <a:ext uri="{9D8B030D-6E8A-4147-A177-3AD203B41FA5}">
                      <a16:colId xmlns:a16="http://schemas.microsoft.com/office/drawing/2014/main" val="1701178462"/>
                    </a:ext>
                  </a:extLst>
                </a:gridCol>
                <a:gridCol w="1145628">
                  <a:extLst>
                    <a:ext uri="{9D8B030D-6E8A-4147-A177-3AD203B41FA5}">
                      <a16:colId xmlns:a16="http://schemas.microsoft.com/office/drawing/2014/main" val="3561138134"/>
                    </a:ext>
                  </a:extLst>
                </a:gridCol>
              </a:tblGrid>
              <a:tr h="595494">
                <a:tc>
                  <a:txBody>
                    <a:bodyPr/>
                    <a:lstStyle/>
                    <a:p>
                      <a:pPr algn="l" rtl="0" fontAlgn="b"/>
                      <a:r>
                        <a:rPr lang="en-US" sz="1600" b="1" i="0" u="none" strike="noStrike">
                          <a:solidFill>
                            <a:srgbClr val="FFFFFF"/>
                          </a:solidFill>
                          <a:effectLst/>
                          <a:latin typeface="Calibri" panose="020F0502020204030204" pitchFamily="34" charset="0"/>
                        </a:rPr>
                        <a:t>Stock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Overfishing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Overfished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Data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Assessment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Projections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TAC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39132650"/>
                  </a:ext>
                </a:extLst>
              </a:tr>
              <a:tr h="301940">
                <a:tc>
                  <a:txBody>
                    <a:bodyPr/>
                    <a:lstStyle/>
                    <a:p>
                      <a:pPr algn="l" rtl="0" fontAlgn="b"/>
                      <a:r>
                        <a:rPr lang="en-US" sz="1600" b="0" i="0" u="none" strike="noStrike">
                          <a:solidFill>
                            <a:srgbClr val="000000"/>
                          </a:solidFill>
                          <a:effectLst/>
                          <a:latin typeface="Calibri" panose="020F0502020204030204" pitchFamily="34" charset="0"/>
                        </a:rPr>
                        <a:t>BET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2021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579400"/>
                  </a:ext>
                </a:extLst>
              </a:tr>
              <a:tr h="301940">
                <a:tc>
                  <a:txBody>
                    <a:bodyPr/>
                    <a:lstStyle/>
                    <a:p>
                      <a:pPr algn="l" rtl="0" fontAlgn="b"/>
                      <a:r>
                        <a:rPr lang="en-US" sz="1600" b="0" i="0" u="none" strike="noStrike" dirty="0">
                          <a:solidFill>
                            <a:srgbClr val="000000"/>
                          </a:solidFill>
                          <a:effectLst/>
                          <a:latin typeface="Calibri" panose="020F0502020204030204" pitchFamily="34" charset="0"/>
                        </a:rPr>
                        <a:t>ALB Med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1697586"/>
                  </a:ext>
                </a:extLst>
              </a:tr>
              <a:tr h="301940">
                <a:tc>
                  <a:txBody>
                    <a:bodyPr/>
                    <a:lstStyle/>
                    <a:p>
                      <a:pPr algn="l" rtl="0" fontAlgn="b"/>
                      <a:r>
                        <a:rPr lang="en-US" sz="1600" b="0" i="0" u="none" strike="noStrike">
                          <a:solidFill>
                            <a:srgbClr val="000000"/>
                          </a:solidFill>
                          <a:effectLst/>
                          <a:latin typeface="Calibri" panose="020F0502020204030204" pitchFamily="34" charset="0"/>
                        </a:rPr>
                        <a:t>BUM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6384281"/>
                  </a:ext>
                </a:extLst>
              </a:tr>
              <a:tr h="301940">
                <a:tc>
                  <a:txBody>
                    <a:bodyPr/>
                    <a:lstStyle/>
                    <a:p>
                      <a:pPr algn="l" rtl="0" fontAlgn="b"/>
                      <a:r>
                        <a:rPr lang="en-US" sz="1600" b="0" i="0" u="none" strike="noStrike">
                          <a:solidFill>
                            <a:srgbClr val="000000"/>
                          </a:solidFill>
                          <a:effectLst/>
                          <a:latin typeface="Calibri" panose="020F0502020204030204" pitchFamily="34" charset="0"/>
                        </a:rPr>
                        <a:t>WHM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988766"/>
                  </a:ext>
                </a:extLst>
              </a:tr>
              <a:tr h="301940">
                <a:tc>
                  <a:txBody>
                    <a:bodyPr/>
                    <a:lstStyle/>
                    <a:p>
                      <a:pPr algn="l" rtl="0" fontAlgn="b"/>
                      <a:r>
                        <a:rPr lang="en-US" sz="1600" b="0" i="0" u="none" strike="noStrike">
                          <a:solidFill>
                            <a:srgbClr val="000000"/>
                          </a:solidFill>
                          <a:effectLst/>
                          <a:latin typeface="Calibri" panose="020F0502020204030204" pitchFamily="34" charset="0"/>
                        </a:rPr>
                        <a:t>SAI_E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429333"/>
                  </a:ext>
                </a:extLst>
              </a:tr>
              <a:tr h="301940">
                <a:tc>
                  <a:txBody>
                    <a:bodyPr/>
                    <a:lstStyle/>
                    <a:p>
                      <a:pPr algn="l" rtl="0" fontAlgn="b"/>
                      <a:r>
                        <a:rPr lang="en-US" sz="1600" b="0" i="0" u="none" strike="noStrike">
                          <a:solidFill>
                            <a:srgbClr val="000000"/>
                          </a:solidFill>
                          <a:effectLst/>
                          <a:latin typeface="Calibri" panose="020F0502020204030204" pitchFamily="34" charset="0"/>
                        </a:rPr>
                        <a:t>SWO_S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2022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980365720"/>
                  </a:ext>
                </a:extLst>
              </a:tr>
              <a:tr h="301940">
                <a:tc>
                  <a:txBody>
                    <a:bodyPr/>
                    <a:lstStyle/>
                    <a:p>
                      <a:pPr algn="l" rtl="0" fontAlgn="b"/>
                      <a:r>
                        <a:rPr lang="en-US" sz="1600" b="0" i="0" u="none" strike="noStrike">
                          <a:solidFill>
                            <a:srgbClr val="000000"/>
                          </a:solidFill>
                          <a:effectLst/>
                          <a:latin typeface="Calibri" panose="020F0502020204030204" pitchFamily="34" charset="0"/>
                        </a:rPr>
                        <a:t>SWO_Med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776109"/>
                  </a:ext>
                </a:extLst>
              </a:tr>
              <a:tr h="301940">
                <a:tc>
                  <a:txBody>
                    <a:bodyPr/>
                    <a:lstStyle/>
                    <a:p>
                      <a:pPr algn="l" rtl="0" fontAlgn="b"/>
                      <a:r>
                        <a:rPr lang="en-US" sz="1600" b="0" i="0" u="none" strike="noStrike">
                          <a:solidFill>
                            <a:srgbClr val="000000"/>
                          </a:solidFill>
                          <a:effectLst/>
                          <a:latin typeface="Calibri" panose="020F0502020204030204" pitchFamily="34" charset="0"/>
                        </a:rPr>
                        <a:t>SMA_N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082952"/>
                  </a:ext>
                </a:extLst>
              </a:tr>
              <a:tr h="301940">
                <a:tc>
                  <a:txBody>
                    <a:bodyPr/>
                    <a:lstStyle/>
                    <a:p>
                      <a:pPr algn="l" rtl="0" fontAlgn="b"/>
                      <a:r>
                        <a:rPr lang="en-US" sz="1600" b="0" i="0" u="none" strike="noStrike">
                          <a:solidFill>
                            <a:srgbClr val="000000"/>
                          </a:solidFill>
                          <a:effectLst/>
                          <a:latin typeface="Calibri" panose="020F0502020204030204" pitchFamily="34" charset="0"/>
                        </a:rPr>
                        <a:t>SMA_S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920689"/>
                  </a:ext>
                </a:extLst>
              </a:tr>
              <a:tr h="301940">
                <a:tc>
                  <a:txBody>
                    <a:bodyPr/>
                    <a:lstStyle/>
                    <a:p>
                      <a:pPr algn="l" rtl="0" fontAlgn="b"/>
                      <a:r>
                        <a:rPr lang="en-US" sz="1600" b="0" i="0" u="none" strike="noStrike" dirty="0">
                          <a:solidFill>
                            <a:srgbClr val="000000"/>
                          </a:solidFill>
                          <a:effectLst/>
                          <a:highlight>
                            <a:srgbClr val="C0C0C0"/>
                          </a:highlight>
                          <a:latin typeface="Calibri" panose="020F0502020204030204" pitchFamily="34" charset="0"/>
                        </a:rPr>
                        <a:t>POR_NW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700167"/>
                  </a:ext>
                </a:extLst>
              </a:tr>
              <a:tr h="301940">
                <a:tc>
                  <a:txBody>
                    <a:bodyPr/>
                    <a:lstStyle/>
                    <a:p>
                      <a:pPr algn="l" rtl="0" fontAlgn="b"/>
                      <a:r>
                        <a:rPr lang="en-US" sz="1600" b="0" i="0" u="none" strike="noStrike" dirty="0">
                          <a:solidFill>
                            <a:srgbClr val="000000"/>
                          </a:solidFill>
                          <a:effectLst/>
                          <a:highlight>
                            <a:srgbClr val="C0C0C0"/>
                          </a:highlight>
                          <a:latin typeface="Calibri" panose="020F0502020204030204" pitchFamily="34" charset="0"/>
                        </a:rPr>
                        <a:t>POR_SW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Undetermined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highlight>
                            <a:srgbClr val="C0C0C0"/>
                          </a:highligh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3337991"/>
                  </a:ext>
                </a:extLst>
              </a:tr>
              <a:tr h="301940">
                <a:tc>
                  <a:txBody>
                    <a:bodyPr/>
                    <a:lstStyle/>
                    <a:p>
                      <a:pPr algn="l" rtl="0" fontAlgn="b"/>
                      <a:r>
                        <a:rPr lang="en-US" sz="1600" b="0" i="0" u="none" strike="noStrike">
                          <a:solidFill>
                            <a:srgbClr val="000000"/>
                          </a:solidFill>
                          <a:effectLst/>
                          <a:latin typeface="Calibri" panose="020F0502020204030204" pitchFamily="34" charset="0"/>
                        </a:rPr>
                        <a:t>POR_NE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en-US" sz="1600" b="0" i="0" u="none" strike="noStrike" dirty="0">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en-US" sz="1600" b="0" i="0" u="none" strike="noStrike" dirty="0">
                          <a:solidFill>
                            <a:srgbClr val="000000"/>
                          </a:solidFill>
                          <a:effectLst/>
                          <a:latin typeface="Calibri" panose="020F0502020204030204" pitchFamily="34" charset="0"/>
                        </a:rPr>
                        <a:t>2022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20867569"/>
                  </a:ext>
                </a:extLst>
              </a:tr>
            </a:tbl>
          </a:graphicData>
        </a:graphic>
      </p:graphicFrame>
    </p:spTree>
    <p:extLst>
      <p:ext uri="{BB962C8B-B14F-4D97-AF65-F5344CB8AC3E}">
        <p14:creationId xmlns:p14="http://schemas.microsoft.com/office/powerpoint/2010/main" val="142196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Stock Status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40305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See previous SCRS Reports.</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642257" y="3777342"/>
            <a:ext cx="21553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Insufficient information to rate</a:t>
            </a:r>
          </a:p>
        </p:txBody>
      </p:sp>
      <p:pic>
        <p:nvPicPr>
          <p:cNvPr id="12" name="Picture 11">
            <a:extLst>
              <a:ext uri="{FF2B5EF4-FFF2-40B4-BE49-F238E27FC236}">
                <a16:creationId xmlns:a16="http://schemas.microsoft.com/office/drawing/2014/main" id="{BDFC0860-E4E1-4984-B43E-5C761C38B1D4}"/>
              </a:ext>
            </a:extLst>
          </p:cNvPr>
          <p:cNvPicPr>
            <a:picLocks noChangeAspect="1"/>
          </p:cNvPicPr>
          <p:nvPr/>
        </p:nvPicPr>
        <p:blipFill>
          <a:blip r:embed="rId4"/>
          <a:stretch>
            <a:fillRect/>
          </a:stretch>
        </p:blipFill>
        <p:spPr>
          <a:xfrm>
            <a:off x="3352063" y="3907659"/>
            <a:ext cx="7992621" cy="1382798"/>
          </a:xfrm>
          <a:prstGeom prst="rect">
            <a:avLst/>
          </a:prstGeom>
        </p:spPr>
      </p:pic>
    </p:spTree>
    <p:extLst>
      <p:ext uri="{BB962C8B-B14F-4D97-AF65-F5344CB8AC3E}">
        <p14:creationId xmlns:p14="http://schemas.microsoft.com/office/powerpoint/2010/main" val="4132411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1317350" y="918192"/>
            <a:ext cx="10311862"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Overview of SCRS 2022 Research Programs and Outputs</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556061" y="1941387"/>
            <a:ext cx="71625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Key SCRS Research Programs  (Section 10)</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903514" y="2438400"/>
            <a:ext cx="10840811"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Atlantic-Wide Research </a:t>
            </a:r>
            <a:r>
              <a:rPr lang="en-US" sz="2400" dirty="0" err="1">
                <a:solidFill>
                  <a:schemeClr val="bg1"/>
                </a:solidFill>
              </a:rPr>
              <a:t>Programme</a:t>
            </a:r>
            <a:r>
              <a:rPr lang="en-US" sz="2400" dirty="0">
                <a:solidFill>
                  <a:schemeClr val="bg1"/>
                </a:solidFill>
              </a:rPr>
              <a:t> for Bluefin Tuna (GBYP) - Largest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Small Tunas Year </a:t>
            </a:r>
            <a:r>
              <a:rPr lang="en-US" sz="2400" dirty="0" err="1">
                <a:solidFill>
                  <a:schemeClr val="bg1"/>
                </a:solidFill>
              </a:rPr>
              <a:t>Programme</a:t>
            </a:r>
            <a:r>
              <a:rPr lang="en-US" sz="2400" dirty="0">
                <a:solidFill>
                  <a:schemeClr val="bg1"/>
                </a:solidFill>
              </a:rPr>
              <a:t> (SMTYP)</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Shark Research and Data Collection </a:t>
            </a:r>
            <a:r>
              <a:rPr lang="en-US" sz="2400" dirty="0" err="1">
                <a:solidFill>
                  <a:schemeClr val="bg1"/>
                </a:solidFill>
              </a:rPr>
              <a:t>Programme</a:t>
            </a:r>
            <a:r>
              <a:rPr lang="en-US" sz="2400" dirty="0">
                <a:solidFill>
                  <a:schemeClr val="bg1"/>
                </a:solidFill>
              </a:rPr>
              <a:t> (SRDCP)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Enhanced Billfish Research </a:t>
            </a:r>
            <a:r>
              <a:rPr lang="en-US" sz="2400" dirty="0" err="1">
                <a:solidFill>
                  <a:schemeClr val="bg1"/>
                </a:solidFill>
              </a:rPr>
              <a:t>Programme</a:t>
            </a:r>
            <a:r>
              <a:rPr lang="en-US" sz="2400" dirty="0">
                <a:solidFill>
                  <a:schemeClr val="bg1"/>
                </a:solidFill>
              </a:rPr>
              <a:t> (EBRP)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Albacore Year </a:t>
            </a:r>
            <a:r>
              <a:rPr lang="en-US" sz="2400" dirty="0" err="1">
                <a:solidFill>
                  <a:schemeClr val="bg1"/>
                </a:solidFill>
              </a:rPr>
              <a:t>Programme</a:t>
            </a:r>
            <a:r>
              <a:rPr lang="en-US" sz="2400" dirty="0">
                <a:solidFill>
                  <a:schemeClr val="bg1"/>
                </a:solidFill>
              </a:rPr>
              <a:t> (ALBYP)</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Swordfish Year </a:t>
            </a:r>
            <a:r>
              <a:rPr lang="en-US" sz="2400" dirty="0" err="1">
                <a:solidFill>
                  <a:schemeClr val="bg1"/>
                </a:solidFill>
              </a:rPr>
              <a:t>Programme</a:t>
            </a:r>
            <a:r>
              <a:rPr lang="en-US" sz="2400" dirty="0">
                <a:solidFill>
                  <a:schemeClr val="bg1"/>
                </a:solidFill>
              </a:rPr>
              <a:t> (SWOYP)</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	Other Research Programs (on tropical tunas)</a:t>
            </a:r>
          </a:p>
          <a:p>
            <a:pPr marL="800100" lvl="1" indent="-342900">
              <a:buFont typeface="Wingdings" panose="05000000000000000000" pitchFamily="2" charset="2"/>
              <a:buChar char="§"/>
              <a:defRPr/>
            </a:pPr>
            <a:r>
              <a:rPr lang="en-US" sz="2400" dirty="0">
                <a:solidFill>
                  <a:schemeClr val="bg1"/>
                </a:solidFill>
              </a:rPr>
              <a:t>Atlantic Ocean Tropical tuna Tagging </a:t>
            </a:r>
            <a:r>
              <a:rPr lang="en-US" sz="2400" dirty="0" err="1">
                <a:solidFill>
                  <a:schemeClr val="bg1"/>
                </a:solidFill>
              </a:rPr>
              <a:t>Programme</a:t>
            </a:r>
            <a:r>
              <a:rPr lang="en-US" sz="2400" dirty="0">
                <a:solidFill>
                  <a:schemeClr val="bg1"/>
                </a:solidFill>
              </a:rPr>
              <a:t> (AOTTP) – Finished 2021.</a:t>
            </a:r>
          </a:p>
        </p:txBody>
      </p:sp>
    </p:spTree>
    <p:extLst>
      <p:ext uri="{BB962C8B-B14F-4D97-AF65-F5344CB8AC3E}">
        <p14:creationId xmlns:p14="http://schemas.microsoft.com/office/powerpoint/2010/main" val="4155414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2319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5678266" y="424261"/>
            <a:ext cx="3705181"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Research Programs: GBYP</a:t>
            </a:r>
          </a:p>
        </p:txBody>
      </p:sp>
      <p:sp>
        <p:nvSpPr>
          <p:cNvPr id="7" name="Rectangle 6">
            <a:extLst>
              <a:ext uri="{FF2B5EF4-FFF2-40B4-BE49-F238E27FC236}">
                <a16:creationId xmlns:a16="http://schemas.microsoft.com/office/drawing/2014/main" id="{0E522F1A-E2E1-452D-8D07-9556AA3A49FE}"/>
              </a:ext>
            </a:extLst>
          </p:cNvPr>
          <p:cNvSpPr/>
          <p:nvPr/>
        </p:nvSpPr>
        <p:spPr>
          <a:xfrm>
            <a:off x="238561" y="1255587"/>
            <a:ext cx="1020083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Overview of GBYP Program – Major contributor to BFT research for more than a decade.</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541783" y="2386974"/>
            <a:ext cx="10888217" cy="3785652"/>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Program Started in October 2009</a:t>
            </a:r>
            <a:r>
              <a:rPr lang="en-US" sz="2000" b="1" dirty="0">
                <a:solidFill>
                  <a:prstClr val="black"/>
                </a:solidFill>
                <a:latin typeface="Cambria" panose="02040503050406030204" pitchFamily="18" charset="0"/>
              </a:rPr>
              <a:t>.</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Currently in Phase 11  and 12</a:t>
            </a:r>
          </a:p>
          <a:p>
            <a:pPr marL="1200150" lvl="2" indent="-28575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Phase 11 (12 months) started on 1 January 2021, extended until 31 July 2022)</a:t>
            </a:r>
          </a:p>
          <a:p>
            <a:pPr marL="1200150" lvl="2" indent="-28575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Phase 12 (12 months) started on 24  March 2022 with a likely extension.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General objectives: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Improving basic data collection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Improving understanding of key biological and ecological process</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Improving assessment models and provision of scientific advice on stock status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Annual budget</a:t>
            </a:r>
          </a:p>
          <a:p>
            <a:pPr marL="920750" marR="0" lvl="1" indent="-285750" algn="l" defTabSz="457200" rtl="0" eaLnBrk="1" fontAlgn="auto" latinLnBrk="0" hangingPunct="1">
              <a:lnSpc>
                <a:spcPct val="100000"/>
              </a:lnSpc>
              <a:spcBef>
                <a:spcPts val="0"/>
              </a:spcBef>
              <a:spcAft>
                <a:spcPts val="0"/>
              </a:spcAft>
              <a:buClr>
                <a:srgbClr val="39CDE7">
                  <a:lumMod val="75000"/>
                </a:srgbClr>
              </a:buClr>
              <a:buSzPct val="75000"/>
              <a:buFont typeface="Wingdings" panose="05000000000000000000" pitchFamily="2" charset="2"/>
              <a:buChar char="§"/>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Voluntary contribution of CPCs and other entities (80% European Union; 20% others)</a:t>
            </a:r>
          </a:p>
        </p:txBody>
      </p:sp>
    </p:spTree>
    <p:extLst>
      <p:ext uri="{BB962C8B-B14F-4D97-AF65-F5344CB8AC3E}">
        <p14:creationId xmlns:p14="http://schemas.microsoft.com/office/powerpoint/2010/main" val="1914414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0160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4582343" y="256807"/>
            <a:ext cx="5763629"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a:t>
            </a:r>
            <a:r>
              <a:rPr lang="en-CA" sz="2400" dirty="0">
                <a:solidFill>
                  <a:prstClr val="white"/>
                </a:solidFill>
                <a:latin typeface="Trebuchet MS" panose="020B0603020202020204"/>
              </a:rPr>
              <a:t>Main </a:t>
            </a: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Research Research Activities:</a:t>
            </a:r>
          </a:p>
        </p:txBody>
      </p:sp>
      <p:sp>
        <p:nvSpPr>
          <p:cNvPr id="7" name="Rectangle 6">
            <a:extLst>
              <a:ext uri="{FF2B5EF4-FFF2-40B4-BE49-F238E27FC236}">
                <a16:creationId xmlns:a16="http://schemas.microsoft.com/office/drawing/2014/main" id="{0E522F1A-E2E1-452D-8D07-9556AA3A49FE}"/>
              </a:ext>
            </a:extLst>
          </p:cNvPr>
          <p:cNvSpPr/>
          <p:nvPr/>
        </p:nvSpPr>
        <p:spPr>
          <a:xfrm>
            <a:off x="292536" y="952375"/>
            <a:ext cx="610295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Key activities Oct 2021 to Sept 2022</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338849" y="1543214"/>
            <a:ext cx="11477297" cy="544764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Data mining, recovery and management:</a:t>
            </a:r>
          </a:p>
          <a:p>
            <a:pPr marL="800100" lvl="1"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Majority of work complete. Currently, mostly an in-house desktop activity focused on development of relational databases for data storage and analysis of raw data relevant to BFT management (e.g., growth, biological and tagging data).</a:t>
            </a:r>
          </a:p>
          <a:p>
            <a:pPr marL="800100" lvl="1" indent="-342900">
              <a:buFont typeface="Arial" panose="020B0604020202020204" pitchFamily="34" charset="0"/>
              <a:buChar cha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Activities for Phase 12 include the collection and evaluation of relevant data not previously available to the SCRS.</a:t>
            </a:r>
            <a:r>
              <a:rPr lang="en-US" sz="2400" b="1" dirty="0">
                <a:solidFill>
                  <a:prstClr val="black"/>
                </a:solidFill>
                <a:latin typeface="Times New Roman" panose="02020603050405020304" pitchFamily="18" charset="0"/>
                <a:cs typeface="Times New Roman" panose="02020603050405020304" pitchFamily="18" charset="0"/>
              </a:rPr>
              <a:t> </a:t>
            </a:r>
          </a:p>
          <a:p>
            <a:pPr marL="342900" indent="-342900">
              <a:buFontTx/>
              <a:buAutoNum type="arabicPeriod"/>
            </a:pPr>
            <a:r>
              <a:rPr kumimoji="0" lang="en-US" sz="2400" b="1" i="0" u="sng"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Aerial survey on bluefin tuna spawning aggregations:</a:t>
            </a:r>
          </a:p>
          <a:p>
            <a:pPr marL="800100" lvl="1"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R</a:t>
            </a:r>
            <a:r>
              <a:rPr kumimoji="0" lang="en-US"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eview</a:t>
            </a:r>
            <a:r>
              <a:rPr kumimoji="0" lang="en-US"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of the GBYP aerial survey </a:t>
            </a:r>
            <a:r>
              <a:rPr kumimoji="0" lang="en-US"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programme</a:t>
            </a:r>
            <a:r>
              <a:rPr kumimoji="0" lang="en-US"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was carried out by external experts with a pilot survey in 2021 producing an updated aerial survey time series, using both design based and model-based approaches.</a:t>
            </a:r>
          </a:p>
          <a:p>
            <a:pPr marL="800100" lvl="1" indent="-342900">
              <a:buFont typeface="Arial" panose="020B0604020202020204" pitchFamily="34" charset="0"/>
              <a:buChar char="•"/>
            </a:pPr>
            <a:r>
              <a:rPr kumimoji="0" lang="en-US"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 summer 2022 the standard GBYP aerial surveys was resumed, surveying successfully the Western and Central Mediterranean spawning core areas.</a:t>
            </a:r>
          </a:p>
          <a:p>
            <a:pPr marL="800100" lvl="1" indent="-3429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R</a:t>
            </a:r>
            <a:r>
              <a:rPr kumimoji="0" lang="en-US" sz="20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ecommended</a:t>
            </a:r>
            <a:r>
              <a:rPr kumimoji="0" lang="en-US"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to develop model-based approaches for data analyses to investigate the potential changes in the index driven by environmental variability not just by stock abundance changes.</a:t>
            </a:r>
          </a:p>
          <a:p>
            <a:pPr marL="800100" lvl="1" indent="-342900">
              <a:buFont typeface="Arial" panose="020B0604020202020204" pitchFamily="34" charset="0"/>
              <a:buChar char="•"/>
            </a:pPr>
            <a:r>
              <a:rPr kumimoji="0" lang="en-US" sz="2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The aerial survey index was not used in the 2022 MSE OM-reconditioning, but is now available for stock assessment and the MSE.</a:t>
            </a:r>
            <a:endParaRPr kumimoji="0" lang="en-CA" sz="2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3704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0160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4747443" y="409207"/>
            <a:ext cx="5763629"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Main Research Research Activities:</a:t>
            </a:r>
          </a:p>
        </p:txBody>
      </p:sp>
      <p:sp>
        <p:nvSpPr>
          <p:cNvPr id="8" name="TextBox 7">
            <a:extLst>
              <a:ext uri="{FF2B5EF4-FFF2-40B4-BE49-F238E27FC236}">
                <a16:creationId xmlns:a16="http://schemas.microsoft.com/office/drawing/2014/main" id="{62284687-44A2-436C-9E55-17F92B7714F3}"/>
              </a:ext>
            </a:extLst>
          </p:cNvPr>
          <p:cNvSpPr txBox="1"/>
          <p:nvPr/>
        </p:nvSpPr>
        <p:spPr>
          <a:xfrm>
            <a:off x="110248" y="1155864"/>
            <a:ext cx="11916652" cy="236988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3"/>
              <a:tabLst/>
              <a:defRPr/>
            </a:pP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Tagging:</a:t>
            </a:r>
          </a:p>
          <a:p>
            <a:pPr marL="914400" lvl="1" indent="-457200">
              <a:buFont typeface="Arial" panose="020B0604020202020204" pitchFamily="34" charset="0"/>
              <a:buChar char="•"/>
            </a:pPr>
            <a:r>
              <a:rPr kumimoji="0" lang="en-US" sz="2400" b="1" i="0" strike="noStrike" kern="1200" cap="none" spc="0" normalizeH="0" baseline="0" noProof="0" dirty="0">
                <a:ln>
                  <a:noFill/>
                </a:ln>
                <a:solidFill>
                  <a:prstClr val="black"/>
                </a:solidFill>
                <a:effectLst/>
                <a:uLnTx/>
                <a:uFillTx/>
                <a:latin typeface="Cambria" panose="02040503050406030204" pitchFamily="18" charset="0"/>
                <a:ea typeface="+mn-ea"/>
                <a:cs typeface="+mn-cs"/>
              </a:rPr>
              <a:t>Conventional tagging continued in 2022 providing support to national teams.</a:t>
            </a:r>
          </a:p>
          <a:p>
            <a:pPr marL="914400" lvl="1" indent="-457200">
              <a:buFont typeface="Arial" panose="020B0604020202020204" pitchFamily="34" charset="0"/>
              <a:buChar char="•"/>
            </a:pPr>
            <a:r>
              <a:rPr kumimoji="0" lang="en-US" sz="2400" b="1" i="0" strike="noStrike" kern="1200" cap="none" spc="0" normalizeH="0" baseline="0" noProof="0" dirty="0">
                <a:ln>
                  <a:noFill/>
                </a:ln>
                <a:solidFill>
                  <a:prstClr val="black"/>
                </a:solidFill>
                <a:effectLst/>
                <a:uLnTx/>
                <a:uFillTx/>
                <a:latin typeface="Cambria" panose="02040503050406030204" pitchFamily="18" charset="0"/>
                <a:ea typeface="+mn-ea"/>
                <a:cs typeface="+mn-cs"/>
              </a:rPr>
              <a:t>70 pop-up satellite tags deployed in the Western and Eastern Mediterranean and/or North Atlantic Ocean. (CPC collaboration tagging program)</a:t>
            </a:r>
          </a:p>
          <a:p>
            <a:pPr marL="914400" lvl="1" indent="-457200">
              <a:buFont typeface="Arial" panose="020B0604020202020204" pitchFamily="34" charset="0"/>
              <a:buChar char="•"/>
            </a:pPr>
            <a:r>
              <a:rPr lang="en-US" sz="2400" b="1" dirty="0">
                <a:solidFill>
                  <a:prstClr val="black"/>
                </a:solidFill>
                <a:latin typeface="Cambria" panose="02040503050406030204" pitchFamily="18" charset="0"/>
              </a:rPr>
              <a:t> 8 new tagging proposals were received and awarded for Phase 12. (55 tags)</a:t>
            </a:r>
          </a:p>
          <a:p>
            <a:pPr lvl="1"/>
            <a:endParaRPr lang="en-US" sz="2400" b="1" dirty="0">
              <a:solidFill>
                <a:prstClr val="black"/>
              </a:solidFill>
              <a:latin typeface="Cambria" panose="02040503050406030204" pitchFamily="18" charset="0"/>
            </a:endParaRPr>
          </a:p>
        </p:txBody>
      </p:sp>
    </p:spTree>
    <p:extLst>
      <p:ext uri="{BB962C8B-B14F-4D97-AF65-F5344CB8AC3E}">
        <p14:creationId xmlns:p14="http://schemas.microsoft.com/office/powerpoint/2010/main" val="148517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01B7-01F0-459B-BC16-FA7C6B7A0ADC}"/>
              </a:ext>
            </a:extLst>
          </p:cNvPr>
          <p:cNvSpPr>
            <a:spLocks noGrp="1"/>
          </p:cNvSpPr>
          <p:nvPr>
            <p:ph type="title"/>
          </p:nvPr>
        </p:nvSpPr>
        <p:spPr>
          <a:xfrm>
            <a:off x="0" y="684466"/>
            <a:ext cx="11367920" cy="1296734"/>
          </a:xfrm>
          <a:solidFill>
            <a:schemeClr val="tx1"/>
          </a:solidFill>
        </p:spPr>
        <p:txBody>
          <a:bodyPr/>
          <a:lstStyle/>
          <a:p>
            <a:r>
              <a:rPr lang="en-CA" dirty="0">
                <a:solidFill>
                  <a:srgbClr val="FFFF00"/>
                </a:solidFill>
              </a:rPr>
              <a:t>SCRS Challenges for 2022:</a:t>
            </a:r>
            <a:br>
              <a:rPr lang="en-CA" dirty="0">
                <a:solidFill>
                  <a:srgbClr val="FFFF00"/>
                </a:solidFill>
              </a:rPr>
            </a:br>
            <a:endParaRPr lang="en-US" dirty="0">
              <a:solidFill>
                <a:srgbClr val="FFFF00"/>
              </a:solidFill>
            </a:endParaRPr>
          </a:p>
        </p:txBody>
      </p:sp>
      <p:sp>
        <p:nvSpPr>
          <p:cNvPr id="3" name="Content Placeholder 2">
            <a:extLst>
              <a:ext uri="{FF2B5EF4-FFF2-40B4-BE49-F238E27FC236}">
                <a16:creationId xmlns:a16="http://schemas.microsoft.com/office/drawing/2014/main" id="{3A71F3DF-EB6A-4393-8A89-D0526F3813C3}"/>
              </a:ext>
            </a:extLst>
          </p:cNvPr>
          <p:cNvSpPr>
            <a:spLocks noGrp="1"/>
          </p:cNvSpPr>
          <p:nvPr>
            <p:ph idx="1"/>
          </p:nvPr>
        </p:nvSpPr>
        <p:spPr>
          <a:xfrm>
            <a:off x="276391" y="2405744"/>
            <a:ext cx="11643466" cy="4103914"/>
          </a:xfrm>
          <a:solidFill>
            <a:schemeClr val="bg1"/>
          </a:solidFill>
        </p:spPr>
        <p:txBody>
          <a:bodyPr>
            <a:noAutofit/>
          </a:bodyPr>
          <a:lstStyle/>
          <a:p>
            <a:pPr>
              <a:spcBef>
                <a:spcPts val="0"/>
              </a:spcBef>
              <a:spcAft>
                <a:spcPts val="0"/>
              </a:spcAft>
            </a:pPr>
            <a:r>
              <a:rPr lang="en-US" sz="2400" b="1" dirty="0"/>
              <a:t>The non-traditional Operations due to Covid 19 imposed restrictions. </a:t>
            </a:r>
          </a:p>
          <a:p>
            <a:pPr>
              <a:spcBef>
                <a:spcPts val="0"/>
              </a:spcBef>
              <a:spcAft>
                <a:spcPts val="0"/>
              </a:spcAft>
            </a:pPr>
            <a:r>
              <a:rPr lang="en-US" sz="2400" b="1" dirty="0"/>
              <a:t>Transition from in-person to virtual meetings and now hybrid meetings.</a:t>
            </a:r>
          </a:p>
          <a:p>
            <a:pPr>
              <a:spcBef>
                <a:spcPts val="0"/>
              </a:spcBef>
              <a:spcAft>
                <a:spcPts val="0"/>
              </a:spcAft>
            </a:pPr>
            <a:r>
              <a:rPr lang="en-US" sz="2400" b="1" dirty="0"/>
              <a:t>Reduced time for virtual meetings (4.5 hour vs 8), and now back for Hybrid</a:t>
            </a:r>
          </a:p>
          <a:p>
            <a:pPr>
              <a:spcBef>
                <a:spcPts val="0"/>
              </a:spcBef>
              <a:spcAft>
                <a:spcPts val="0"/>
              </a:spcAft>
            </a:pPr>
            <a:r>
              <a:rPr lang="en-US" sz="2400" b="1" dirty="0"/>
              <a:t>Continuously increasing  workloads for SCRS members and the Secretariat</a:t>
            </a:r>
          </a:p>
          <a:p>
            <a:pPr>
              <a:spcBef>
                <a:spcPts val="0"/>
              </a:spcBef>
              <a:spcAft>
                <a:spcPts val="0"/>
              </a:spcAft>
            </a:pPr>
            <a:r>
              <a:rPr lang="en-US" sz="2400" b="1" dirty="0"/>
              <a:t>Postponement of several important meetings and workshops. (Catchup)</a:t>
            </a:r>
          </a:p>
          <a:p>
            <a:pPr>
              <a:spcBef>
                <a:spcPts val="0"/>
              </a:spcBef>
              <a:spcAft>
                <a:spcPts val="0"/>
              </a:spcAft>
            </a:pPr>
            <a:r>
              <a:rPr lang="en-US" sz="2400" b="1" dirty="0"/>
              <a:t>Reduction in the time allocation for scientific/research paper presentation/review,</a:t>
            </a:r>
          </a:p>
          <a:p>
            <a:pPr>
              <a:spcBef>
                <a:spcPts val="0"/>
              </a:spcBef>
              <a:spcAft>
                <a:spcPts val="0"/>
              </a:spcAft>
            </a:pPr>
            <a:r>
              <a:rPr lang="en-US" sz="2400" b="1" dirty="0"/>
              <a:t>Expansion of MSE  for BFT, SWO, ALB, and tropical tunas</a:t>
            </a:r>
          </a:p>
        </p:txBody>
      </p:sp>
      <p:pic>
        <p:nvPicPr>
          <p:cNvPr id="4" name="Picture 3">
            <a:extLst>
              <a:ext uri="{FF2B5EF4-FFF2-40B4-BE49-F238E27FC236}">
                <a16:creationId xmlns:a16="http://schemas.microsoft.com/office/drawing/2014/main" id="{4C15B988-C8E8-4500-8A01-62EC26CB387C}"/>
              </a:ext>
            </a:extLst>
          </p:cNvPr>
          <p:cNvPicPr>
            <a:picLocks noChangeAspect="1"/>
          </p:cNvPicPr>
          <p:nvPr/>
        </p:nvPicPr>
        <p:blipFill>
          <a:blip r:embed="rId2"/>
          <a:stretch>
            <a:fillRect/>
          </a:stretch>
        </p:blipFill>
        <p:spPr>
          <a:xfrm>
            <a:off x="8863013" y="785813"/>
            <a:ext cx="3328987" cy="1557337"/>
          </a:xfrm>
          <a:prstGeom prst="rect">
            <a:avLst/>
          </a:prstGeom>
        </p:spPr>
      </p:pic>
      <p:pic>
        <p:nvPicPr>
          <p:cNvPr id="5" name="Picture 4" descr="img03">
            <a:extLst>
              <a:ext uri="{FF2B5EF4-FFF2-40B4-BE49-F238E27FC236}">
                <a16:creationId xmlns:a16="http://schemas.microsoft.com/office/drawing/2014/main" id="{C9B7F49B-2131-804D-DC16-E1714E4F2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20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36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0160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4747443" y="409207"/>
            <a:ext cx="5763629"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Main Research Research Activities:</a:t>
            </a:r>
          </a:p>
        </p:txBody>
      </p:sp>
      <p:sp>
        <p:nvSpPr>
          <p:cNvPr id="8" name="TextBox 7">
            <a:extLst>
              <a:ext uri="{FF2B5EF4-FFF2-40B4-BE49-F238E27FC236}">
                <a16:creationId xmlns:a16="http://schemas.microsoft.com/office/drawing/2014/main" id="{62284687-44A2-436C-9E55-17F92B7714F3}"/>
              </a:ext>
            </a:extLst>
          </p:cNvPr>
          <p:cNvSpPr txBox="1"/>
          <p:nvPr/>
        </p:nvSpPr>
        <p:spPr>
          <a:xfrm>
            <a:off x="110248" y="1155864"/>
            <a:ext cx="11916652" cy="144655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2800" b="1" dirty="0">
                <a:solidFill>
                  <a:prstClr val="black"/>
                </a:solidFill>
                <a:latin typeface="Cambria" panose="02040503050406030204" pitchFamily="18" charset="0"/>
              </a:rPr>
              <a:t>4.0</a:t>
            </a:r>
            <a:r>
              <a:rPr lang="en-US" sz="2400" b="1" dirty="0">
                <a:solidFill>
                  <a:prstClr val="black"/>
                </a:solidFill>
                <a:latin typeface="Cambria" panose="02040503050406030204" pitchFamily="18" charset="0"/>
              </a:rPr>
              <a:t> </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Biological studies:</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Focused on collecting tissue samples and otoliths to determining the population structure and mixing and to improving the accuracy of the age length key, used for stock assessments and MSE. (1046 otoliths, 995 fin spines and 1157 tissue samples, from 1189 individuals)</a:t>
            </a:r>
          </a:p>
        </p:txBody>
      </p:sp>
      <p:pic>
        <p:nvPicPr>
          <p:cNvPr id="4" name="Picture 3">
            <a:extLst>
              <a:ext uri="{FF2B5EF4-FFF2-40B4-BE49-F238E27FC236}">
                <a16:creationId xmlns:a16="http://schemas.microsoft.com/office/drawing/2014/main" id="{AE69D700-08C7-22B3-E137-E64CC08ACC0A}"/>
              </a:ext>
            </a:extLst>
          </p:cNvPr>
          <p:cNvPicPr>
            <a:picLocks noChangeAspect="1"/>
          </p:cNvPicPr>
          <p:nvPr/>
        </p:nvPicPr>
        <p:blipFill rotWithShape="1">
          <a:blip r:embed="rId3"/>
          <a:srcRect l="50624" t="17407" r="13438" b="30556"/>
          <a:stretch/>
        </p:blipFill>
        <p:spPr>
          <a:xfrm>
            <a:off x="7315200" y="2514600"/>
            <a:ext cx="4194390" cy="3416300"/>
          </a:xfrm>
          <a:prstGeom prst="rect">
            <a:avLst/>
          </a:prstGeom>
        </p:spPr>
      </p:pic>
      <p:sp>
        <p:nvSpPr>
          <p:cNvPr id="5" name="TextBox 4">
            <a:extLst>
              <a:ext uri="{FF2B5EF4-FFF2-40B4-BE49-F238E27FC236}">
                <a16:creationId xmlns:a16="http://schemas.microsoft.com/office/drawing/2014/main" id="{1952AEFF-C8DF-6E8D-9584-B51BED9013EC}"/>
              </a:ext>
            </a:extLst>
          </p:cNvPr>
          <p:cNvSpPr txBox="1"/>
          <p:nvPr/>
        </p:nvSpPr>
        <p:spPr>
          <a:xfrm>
            <a:off x="609600" y="2616200"/>
            <a:ext cx="6756400" cy="3754874"/>
          </a:xfrm>
          <a:prstGeom prst="rect">
            <a:avLst/>
          </a:prstGeom>
          <a:no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Otolith Microchemistry - development an effective neural network application which successfully predicted the origin of bluefin tuna (98% accuracy).</a:t>
            </a:r>
          </a:p>
          <a:p>
            <a:endParaRPr lang="en-US"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Other activities include improvement in genetic marker data (80%), potential of epigenetic ageing BFT, Close-Kin Mark Recapture studies, and Marginal Increment Analysis (MIA) methods.</a:t>
            </a:r>
          </a:p>
          <a:p>
            <a:r>
              <a:rPr lang="en-US" sz="2000" dirty="0">
                <a:solidFill>
                  <a:schemeClr val="bg1"/>
                </a:solidFill>
                <a:latin typeface="Times New Roman" panose="02020603050405020304" pitchFamily="18" charset="0"/>
                <a:cs typeface="Times New Roman" panose="02020603050405020304" pitchFamily="18" charset="0"/>
              </a:rPr>
              <a:t>MIA results indicate opaque bands form between July and October, translucent band starts in November and peaks in May and June. Otolith ages updated.</a:t>
            </a:r>
          </a:p>
          <a:p>
            <a:endParaRPr lang="en-US" dirty="0"/>
          </a:p>
        </p:txBody>
      </p:sp>
      <p:sp>
        <p:nvSpPr>
          <p:cNvPr id="7" name="TextBox 6">
            <a:extLst>
              <a:ext uri="{FF2B5EF4-FFF2-40B4-BE49-F238E27FC236}">
                <a16:creationId xmlns:a16="http://schemas.microsoft.com/office/drawing/2014/main" id="{6C080516-1FC3-8934-A616-44B25FD3CE74}"/>
              </a:ext>
            </a:extLst>
          </p:cNvPr>
          <p:cNvSpPr txBox="1"/>
          <p:nvPr/>
        </p:nvSpPr>
        <p:spPr>
          <a:xfrm>
            <a:off x="609600" y="6048970"/>
            <a:ext cx="10147300" cy="646331"/>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Growth in farm studies initiated in 2019 were completed in 2022 and will be discussed in detail under the Responses to the Comm</a:t>
            </a:r>
          </a:p>
        </p:txBody>
      </p:sp>
    </p:spTree>
    <p:extLst>
      <p:ext uri="{BB962C8B-B14F-4D97-AF65-F5344CB8AC3E}">
        <p14:creationId xmlns:p14="http://schemas.microsoft.com/office/powerpoint/2010/main" val="2613980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1"/>
            <a:ext cx="12192000" cy="11430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5433243" y="434607"/>
            <a:ext cx="5763629"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Main Research Research Activities:</a:t>
            </a:r>
          </a:p>
        </p:txBody>
      </p:sp>
      <p:sp>
        <p:nvSpPr>
          <p:cNvPr id="8" name="TextBox 7">
            <a:extLst>
              <a:ext uri="{FF2B5EF4-FFF2-40B4-BE49-F238E27FC236}">
                <a16:creationId xmlns:a16="http://schemas.microsoft.com/office/drawing/2014/main" id="{62284687-44A2-436C-9E55-17F92B7714F3}"/>
              </a:ext>
            </a:extLst>
          </p:cNvPr>
          <p:cNvSpPr txBox="1"/>
          <p:nvPr/>
        </p:nvSpPr>
        <p:spPr>
          <a:xfrm>
            <a:off x="122949" y="1155864"/>
            <a:ext cx="11742026" cy="5386090"/>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startAt="5"/>
              <a:tabLst/>
              <a:defRPr/>
            </a:pP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Modelling:</a:t>
            </a:r>
          </a:p>
          <a:p>
            <a:pPr marR="0" lvl="0" algn="l" defTabSz="457200" rtl="0" eaLnBrk="1" fontAlgn="auto" latinLnBrk="0" hangingPunct="1">
              <a:lnSpc>
                <a:spcPct val="100000"/>
              </a:lnSpc>
              <a:spcBef>
                <a:spcPts val="0"/>
              </a:spcBef>
              <a:spcAft>
                <a:spcPts val="0"/>
              </a:spcAft>
              <a:buClrTx/>
              <a:buSzTx/>
              <a:tabLst/>
              <a:defRPr/>
            </a:pPr>
            <a:endPar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mbria" panose="02040503050406030204" pitchFamily="18" charset="0"/>
              </a:rPr>
              <a:t>Major progress was made on the MSE and sufficiently developed to provide TAC advice for 2023 on both eastern and western BFT stocks, assuming Comm adopt.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mbria" panose="02040503050406030204" pitchFamily="18" charset="0"/>
              </a:rPr>
              <a:t>Primarily focus on CMP development,  Management Objective decisions and Communication with stakeholders (e.g., Ambassador Sessions) in 2022.</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mbria" panose="02040503050406030204" pitchFamily="18" charset="0"/>
              </a:rPr>
              <a:t>An external MSE code review concluded that the M3 model and BFT MSE code base were correctly implemented at every level.</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mbria" panose="02040503050406030204" pitchFamily="18" charset="0"/>
              </a:rPr>
              <a:t>An eastern Atlantic and Mediterranean bluefin tuna stock assessment with an external reviewer was undertaken in 2022 (BFT Exec Summary).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mbria" panose="02040503050406030204" pitchFamily="18" charset="0"/>
              </a:rPr>
              <a:t>Review c</a:t>
            </a:r>
            <a:r>
              <a:rPr kumimoji="0" lang="en-US" sz="2400" i="0" strike="noStrike" kern="1200" cap="none" spc="0" normalizeH="0" baseline="0" noProof="0" dirty="0" err="1">
                <a:ln>
                  <a:noFill/>
                </a:ln>
                <a:solidFill>
                  <a:prstClr val="black"/>
                </a:solidFill>
                <a:effectLst/>
                <a:uLnTx/>
                <a:uFillTx/>
                <a:latin typeface="Cambria" panose="02040503050406030204" pitchFamily="18" charset="0"/>
                <a:ea typeface="+mn-ea"/>
                <a:cs typeface="+mn-cs"/>
              </a:rPr>
              <a:t>oncluded</a:t>
            </a:r>
            <a:r>
              <a:rPr kumimoji="0" lang="en-US" sz="2400" i="0" strike="noStrike" kern="1200" cap="none" spc="0" normalizeH="0" baseline="0" noProof="0" dirty="0">
                <a:ln>
                  <a:noFill/>
                </a:ln>
                <a:solidFill>
                  <a:prstClr val="black"/>
                </a:solidFill>
                <a:effectLst/>
                <a:uLnTx/>
                <a:uFillTx/>
                <a:latin typeface="Cambria" panose="02040503050406030204" pitchFamily="18" charset="0"/>
                <a:ea typeface="+mn-ea"/>
                <a:cs typeface="+mn-cs"/>
              </a:rPr>
              <a:t> that the results are indicative that abundance levels have improved from low values and likely to continue improving given recent patterns of fishing mortality (effort). However, the projection and ability to provide advice on levels of change in TAC is limited.</a:t>
            </a:r>
          </a:p>
        </p:txBody>
      </p:sp>
    </p:spTree>
    <p:extLst>
      <p:ext uri="{BB962C8B-B14F-4D97-AF65-F5344CB8AC3E}">
        <p14:creationId xmlns:p14="http://schemas.microsoft.com/office/powerpoint/2010/main" val="1921630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1557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3597000" y="546717"/>
            <a:ext cx="8264955"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t>Small Tunas Year </a:t>
            </a:r>
            <a:r>
              <a:rPr lang="en-US" sz="3200" dirty="0" err="1"/>
              <a:t>Programme</a:t>
            </a:r>
            <a:r>
              <a:rPr lang="en-US" sz="3200" dirty="0"/>
              <a:t> (SMTYP) (10.2)</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408156" y="1114199"/>
            <a:ext cx="11411353" cy="5262979"/>
          </a:xfrm>
          <a:prstGeom prst="rect">
            <a:avLst/>
          </a:prstGeom>
        </p:spPr>
        <p:txBody>
          <a:bodyPr wrap="square">
            <a:spAutoFit/>
          </a:bodyPr>
          <a:lstStyle/>
          <a:p>
            <a:pPr marL="0" marR="0" lvl="0" indent="0" algn="l" defTabSz="914400" rtl="0" eaLnBrk="1" fontAlgn="auto" latinLnBrk="0" hangingPunct="1">
              <a:spcAft>
                <a:spcPts val="0"/>
              </a:spcAft>
              <a:buClrTx/>
              <a:buSzTx/>
              <a:buFontTx/>
              <a:buNone/>
              <a:tabLst/>
              <a:defRPr/>
            </a:pPr>
            <a:r>
              <a:rPr lang="en-US" sz="2400" b="1" dirty="0">
                <a:solidFill>
                  <a:prstClr val="black"/>
                </a:solidFill>
                <a:latin typeface="Calibri" panose="020F0502020204030204"/>
              </a:rPr>
              <a:t>Established in 2018 to c</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ollect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biological samples for growth, maturity and stock </a:t>
            </a:r>
          </a:p>
          <a:p>
            <a:pPr marL="0" marR="0" lvl="0" indent="0" algn="l" defTabSz="914400" rtl="0" eaLnBrk="1" fontAlgn="auto" latinLnBrk="0" hangingPunct="1">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structure studies on small tunas species (little tunny, LTA, BON, WAH).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Research is conducted </a:t>
            </a:r>
            <a:r>
              <a:rPr lang="en-US" sz="2400" dirty="0">
                <a:solidFill>
                  <a:prstClr val="black"/>
                </a:solidFill>
                <a:latin typeface="Calibri" panose="020F0502020204030204"/>
              </a:rPr>
              <a:t>u</a:t>
            </a:r>
            <a:r>
              <a:rPr kumimoji="0" lang="en-US" sz="2400" i="0" u="none" strike="noStrike" kern="1200" cap="none" spc="0" normalizeH="0" baseline="0" noProof="0" dirty="0" err="1">
                <a:ln>
                  <a:noFill/>
                </a:ln>
                <a:solidFill>
                  <a:prstClr val="black"/>
                </a:solidFill>
                <a:effectLst/>
                <a:uLnTx/>
                <a:uFillTx/>
                <a:latin typeface="Calibri" panose="020F0502020204030204"/>
                <a:ea typeface="+mn-ea"/>
                <a:cs typeface="+mn-cs"/>
              </a:rPr>
              <a:t>nder</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contract to a consortium involving 11 entities from 9 CPCs.</a:t>
            </a:r>
          </a:p>
          <a:p>
            <a:pPr marL="0" marR="0" lvl="0" indent="0" algn="l" defTabSz="914400" rtl="0" eaLnBrk="1" fontAlgn="auto" latinLnBrk="0" hangingPunct="1">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spcAft>
                <a:spcPts val="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Samples collected in 2020/21 include 145 BON,139 LTA, 90 WAH for a total of 374</a:t>
            </a:r>
            <a:r>
              <a:rPr lang="en-US" sz="2400" dirty="0">
                <a:solidFill>
                  <a:prstClr val="black"/>
                </a:solidFill>
                <a:latin typeface="Calibri" panose="020F0502020204030204"/>
              </a:rPr>
              <a:t> from a broad geographical area (ATL-NE,ATL-SE, ATL-SW, and the MED).</a:t>
            </a:r>
          </a:p>
          <a:p>
            <a:pPr marL="0" marR="0" lvl="0" indent="0" algn="l" defTabSz="914400" rtl="0" eaLnBrk="1" fontAlgn="auto" latinLnBrk="0" hangingPunct="1">
              <a:spcAft>
                <a:spcPts val="0"/>
              </a:spcAft>
              <a:buClrTx/>
              <a:buSzTx/>
              <a:buFontTx/>
              <a:buNone/>
              <a:tabLst/>
              <a:defRPr/>
            </a:pPr>
            <a:endParaRPr lang="en-US" sz="2400" dirty="0">
              <a:solidFill>
                <a:prstClr val="black"/>
              </a:solidFill>
              <a:latin typeface="Calibri" panose="020F0502020204030204"/>
            </a:endParaRPr>
          </a:p>
          <a:p>
            <a:pPr marL="342900" marR="0" lvl="0" indent="-342900" algn="l" defTabSz="914400" rtl="0" eaLnBrk="1" fontAlgn="auto" latinLnBrk="0" hangingPunct="1">
              <a:spcAft>
                <a:spcPts val="0"/>
              </a:spcAft>
              <a:buClrTx/>
              <a:buSzTx/>
              <a:buFont typeface="Wingdings" panose="05000000000000000000" pitchFamily="2" charset="2"/>
              <a:buChar char="§"/>
              <a:tabLst/>
              <a:defRPr/>
            </a:pPr>
            <a:r>
              <a:rPr lang="en-US" sz="2400" dirty="0">
                <a:solidFill>
                  <a:prstClr val="black"/>
                </a:solidFill>
                <a:latin typeface="Calibri" panose="020F0502020204030204"/>
              </a:rPr>
              <a:t>In 2022 Analysis of the relationship between section spine diameter (mm) and fish size (FL, cm), showed area effects (Northeast Atlantic, Mediterranean and Southeast Atlantic) for LTA, but no difference for BON.</a:t>
            </a:r>
          </a:p>
          <a:p>
            <a:pPr marL="0" marR="0" lvl="0" indent="0" algn="l" defTabSz="914400" rtl="0" eaLnBrk="1" fontAlgn="auto" latinLnBrk="0" hangingPunct="1">
              <a:spcAft>
                <a:spcPts val="0"/>
              </a:spcAft>
              <a:buClrTx/>
              <a:buSzTx/>
              <a:buFontTx/>
              <a:buNone/>
              <a:tabLst/>
              <a:defRPr/>
            </a:pPr>
            <a:endParaRPr lang="en-US" sz="2400" dirty="0">
              <a:solidFill>
                <a:prstClr val="black"/>
              </a:solidFill>
              <a:latin typeface="Calibri" panose="020F0502020204030204"/>
            </a:endParaRPr>
          </a:p>
          <a:p>
            <a:pPr marL="342900" marR="0" lvl="0" indent="-342900" algn="l" defTabSz="914400" rtl="0" eaLnBrk="1" fontAlgn="auto" latinLnBrk="0" hangingPunct="1">
              <a:spcAft>
                <a:spcPts val="0"/>
              </a:spcAft>
              <a:buClrTx/>
              <a:buSzTx/>
              <a:buFont typeface="Wingdings" panose="05000000000000000000" pitchFamily="2" charset="2"/>
              <a:buChar char="§"/>
              <a:tabLst/>
              <a:defRPr/>
            </a:pPr>
            <a:r>
              <a:rPr lang="en-US" sz="2400" dirty="0">
                <a:solidFill>
                  <a:prstClr val="black"/>
                </a:solidFill>
                <a:latin typeface="Calibri" panose="020F0502020204030204"/>
              </a:rPr>
              <a:t>For WAH, otoliths from the 277 Southwest Atlantic were sampled for annual growth analysis are being processed - 157 slides were prepared (56%), 35 have been cut (13%), and 87 were embedded to be cut (31%).</a:t>
            </a:r>
          </a:p>
        </p:txBody>
      </p:sp>
      <p:sp>
        <p:nvSpPr>
          <p:cNvPr id="4" name="TextBox 3">
            <a:extLst>
              <a:ext uri="{FF2B5EF4-FFF2-40B4-BE49-F238E27FC236}">
                <a16:creationId xmlns:a16="http://schemas.microsoft.com/office/drawing/2014/main" id="{8C1F1A3D-82F0-F7F7-E95C-ACA8B360A466}"/>
              </a:ext>
            </a:extLst>
          </p:cNvPr>
          <p:cNvSpPr txBox="1"/>
          <p:nvPr/>
        </p:nvSpPr>
        <p:spPr>
          <a:xfrm>
            <a:off x="163285" y="6408003"/>
            <a:ext cx="11462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Research results were summarized in papers and presentations at the  2022 Small Tunas Species Group Meeting.</a:t>
            </a:r>
          </a:p>
        </p:txBody>
      </p:sp>
    </p:spTree>
    <p:extLst>
      <p:ext uri="{BB962C8B-B14F-4D97-AF65-F5344CB8AC3E}">
        <p14:creationId xmlns:p14="http://schemas.microsoft.com/office/powerpoint/2010/main" val="1604699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8643135"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Enhanced Billfish Research </a:t>
            </a:r>
            <a:r>
              <a:rPr kumimoji="0" lang="en-US" sz="3200" b="0" i="0" u="none" strike="noStrike" kern="1200" cap="none" spc="0" normalizeH="0" baseline="0" noProof="0" dirty="0" err="1">
                <a:ln>
                  <a:noFill/>
                </a:ln>
                <a:solidFill>
                  <a:prstClr val="white"/>
                </a:solidFill>
                <a:effectLst/>
                <a:uLnTx/>
                <a:uFillTx/>
                <a:latin typeface="Trebuchet MS" panose="020B0603020202020204"/>
                <a:ea typeface="+mn-ea"/>
                <a:cs typeface="+mn-cs"/>
              </a:rPr>
              <a:t>Programme</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(EBRP)</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756091"/>
            <a:ext cx="10227188" cy="5101909"/>
          </a:xfrm>
          <a:prstGeom prst="rect">
            <a:avLst/>
          </a:prstGeom>
          <a:solidFill>
            <a:schemeClr val="tx1"/>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chemeClr val="bg1"/>
                </a:solidFill>
              </a:rPr>
              <a:t>Objectives: To obtain detailed catch and effort statistics for billfishes, to implement a tagging program, and to undertake studies on age and growth. Program further expanded in 2021 </a:t>
            </a:r>
            <a:r>
              <a:rPr lang="en-US" sz="2000" dirty="0">
                <a:solidFill>
                  <a:schemeClr val="bg1"/>
                </a:solidFill>
              </a:rPr>
              <a:t>to evaluate adult habitat use, study spawning patterns, and billfish population genetics.</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US" sz="2800" b="1" dirty="0">
                <a:solidFill>
                  <a:schemeClr val="bg1"/>
                </a:solidFill>
                <a:latin typeface="Calibri" panose="020F0502020204030204"/>
              </a:rPr>
              <a:t>2022 Activities</a:t>
            </a:r>
            <a:r>
              <a:rPr lang="en-US" sz="2400" b="1" dirty="0">
                <a:solidFill>
                  <a:schemeClr val="bg1"/>
                </a:solidFill>
                <a:latin typeface="Calibri" panose="020F0502020204030204"/>
              </a:rPr>
              <a:t>:</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schemeClr val="bg1"/>
                </a:solidFill>
                <a:latin typeface="Calibri" panose="020F0502020204030204"/>
              </a:rPr>
              <a:t>Otoliths sent to the FAS for age reading and a workshop (Oct 25-28) for standardizing protocols among laboratories and creating a reference set of main billfish species.</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schemeClr val="bg1"/>
                </a:solidFill>
                <a:latin typeface="Calibri" panose="020F0502020204030204"/>
              </a:rPr>
              <a:t>New contract issued to continue and e</a:t>
            </a:r>
            <a:r>
              <a:rPr kumimoji="0" lang="en-US" sz="2000" i="0" u="none" strike="noStrike" kern="1200" cap="none" spc="0" normalizeH="0" baseline="0" noProof="0" dirty="0" err="1">
                <a:ln>
                  <a:noFill/>
                </a:ln>
                <a:solidFill>
                  <a:schemeClr val="bg1"/>
                </a:solidFill>
                <a:effectLst/>
                <a:uLnTx/>
                <a:uFillTx/>
                <a:latin typeface="Calibri" panose="020F0502020204030204"/>
                <a:ea typeface="+mn-ea"/>
                <a:cs typeface="+mn-cs"/>
              </a:rPr>
              <a:t>nhance</a:t>
            </a: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 the collection of samples onboard industrial vessels</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schemeClr val="bg1"/>
                </a:solidFill>
                <a:latin typeface="Calibri" panose="020F0502020204030204"/>
              </a:rPr>
              <a:t>COVID-19 restrictions imposed by local authorities still affecting the activity related to the age and growth study. A</a:t>
            </a:r>
            <a:r>
              <a:rPr kumimoji="0" lang="en-US" sz="2000" i="0" u="none" strike="noStrike" kern="1200" cap="none" spc="0" normalizeH="0" baseline="0" noProof="0" dirty="0" err="1">
                <a:ln>
                  <a:noFill/>
                </a:ln>
                <a:solidFill>
                  <a:schemeClr val="bg1"/>
                </a:solidFill>
                <a:effectLst/>
                <a:uLnTx/>
                <a:uFillTx/>
                <a:latin typeface="Calibri" panose="020F0502020204030204"/>
                <a:ea typeface="+mn-ea"/>
                <a:cs typeface="+mn-cs"/>
              </a:rPr>
              <a:t>nalysis</a:t>
            </a: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 undertaken of length and age data for estimating the growth parameters based on spines of the main billfish species that occur in the eastern Atlantic.</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September 2022, the Secretariat received a draft proposal for development of  a Reproductive biology study on Atlantic blue marlin in the Gulf of Mexico.</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Funds made available sampling of artisanal and small-scale fisheries (catch and effort) in the eastern Atlantic (Côte d’Ivoire, and Senegal). </a:t>
            </a:r>
          </a:p>
        </p:txBody>
      </p:sp>
      <p:pic>
        <p:nvPicPr>
          <p:cNvPr id="2" name="Picture 1">
            <a:extLst>
              <a:ext uri="{FF2B5EF4-FFF2-40B4-BE49-F238E27FC236}">
                <a16:creationId xmlns:a16="http://schemas.microsoft.com/office/drawing/2014/main" id="{C5220575-4391-2475-66E6-8826A0A99638}"/>
              </a:ext>
            </a:extLst>
          </p:cNvPr>
          <p:cNvPicPr>
            <a:picLocks noChangeAspect="1"/>
          </p:cNvPicPr>
          <p:nvPr/>
        </p:nvPicPr>
        <p:blipFill rotWithShape="1">
          <a:blip r:embed="rId3"/>
          <a:srcRect l="3256" r="59146"/>
          <a:stretch/>
        </p:blipFill>
        <p:spPr>
          <a:xfrm>
            <a:off x="10667999" y="2927971"/>
            <a:ext cx="1409701" cy="3237257"/>
          </a:xfrm>
          <a:prstGeom prst="rect">
            <a:avLst/>
          </a:prstGeom>
          <a:solidFill>
            <a:schemeClr val="tx1">
              <a:lumMod val="95000"/>
            </a:schemeClr>
          </a:solidFill>
        </p:spPr>
      </p:pic>
      <p:sp>
        <p:nvSpPr>
          <p:cNvPr id="4" name="TextBox 3">
            <a:extLst>
              <a:ext uri="{FF2B5EF4-FFF2-40B4-BE49-F238E27FC236}">
                <a16:creationId xmlns:a16="http://schemas.microsoft.com/office/drawing/2014/main" id="{D5B4DC90-3D3C-A340-C7FC-D31A505BF9C8}"/>
              </a:ext>
            </a:extLst>
          </p:cNvPr>
          <p:cNvSpPr txBox="1"/>
          <p:nvPr/>
        </p:nvSpPr>
        <p:spPr>
          <a:xfrm>
            <a:off x="10845800" y="1625600"/>
            <a:ext cx="1346200" cy="1200329"/>
          </a:xfrm>
          <a:prstGeom prst="rect">
            <a:avLst/>
          </a:prstGeom>
          <a:noFill/>
        </p:spPr>
        <p:txBody>
          <a:bodyPr wrap="square" rtlCol="0">
            <a:spAutoFit/>
          </a:bodyPr>
          <a:lstStyle/>
          <a:p>
            <a:r>
              <a:rPr lang="en-CA" dirty="0">
                <a:solidFill>
                  <a:schemeClr val="bg1"/>
                </a:solidFill>
              </a:rPr>
              <a:t>  WHM</a:t>
            </a:r>
          </a:p>
          <a:p>
            <a:r>
              <a:rPr lang="en-CA" dirty="0">
                <a:solidFill>
                  <a:schemeClr val="bg1"/>
                </a:solidFill>
              </a:rPr>
              <a:t>146 cm</a:t>
            </a:r>
          </a:p>
          <a:p>
            <a:r>
              <a:rPr lang="en-CA" dirty="0">
                <a:solidFill>
                  <a:schemeClr val="bg1"/>
                </a:solidFill>
              </a:rPr>
              <a:t>194cm</a:t>
            </a:r>
          </a:p>
          <a:p>
            <a:r>
              <a:rPr lang="en-US" dirty="0">
                <a:solidFill>
                  <a:schemeClr val="bg1"/>
                </a:solidFill>
              </a:rPr>
              <a:t>193 cm</a:t>
            </a:r>
          </a:p>
        </p:txBody>
      </p:sp>
    </p:spTree>
    <p:extLst>
      <p:ext uri="{BB962C8B-B14F-4D97-AF65-F5344CB8AC3E}">
        <p14:creationId xmlns:p14="http://schemas.microsoft.com/office/powerpoint/2010/main" val="44316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589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1599597" y="668900"/>
            <a:ext cx="10496207"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t>Shark Research and Data Collection </a:t>
            </a:r>
            <a:r>
              <a:rPr lang="en-US" sz="3200" dirty="0" err="1"/>
              <a:t>Programme</a:t>
            </a:r>
            <a:r>
              <a:rPr lang="en-US" sz="3200" dirty="0"/>
              <a:t> (SRDCP)</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177550" y="1504082"/>
            <a:ext cx="11866179" cy="5520486"/>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b="1" dirty="0">
                <a:solidFill>
                  <a:prstClr val="black"/>
                </a:solidFill>
                <a:latin typeface="Calibri" panose="020F0502020204030204"/>
              </a:rPr>
              <a:t>To improve shark data collection and research, and the  uncertainty of the scientific advice on sharks provided to the Commission.</a:t>
            </a:r>
            <a:br>
              <a:rPr lang="en-US" sz="2800" b="1" dirty="0">
                <a:solidFill>
                  <a:prstClr val="black"/>
                </a:solidFill>
                <a:latin typeface="Calibri" panose="020F0502020204030204"/>
              </a:rPr>
            </a:br>
            <a:r>
              <a:rPr lang="en-US" sz="2000" b="1" dirty="0">
                <a:solidFill>
                  <a:prstClr val="black"/>
                </a:solidFill>
                <a:latin typeface="Calibri" panose="020F0502020204030204"/>
              </a:rPr>
              <a:t>F</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ocused</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on shortfin mako(until 2017), porbeagle, silky shark, oceanic whitetip shark, and hammerheads in the Atlantic Ocean.  2022 Research Activities include: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Continued work on Age and growth of shortfin mako.</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Genetic analysis of shortfin mako  showed the existence of two distinct mitogenome clades in the Atlantic Ocean (North and South Atlantic clades). No genetic differentiation between East and West regions in the North Atlantic Ocean was observed. (96 individual collected in 2022).</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Data available from 35 of the 43 tagged shortfin mako  revealed a 22.9% rate of post-release mortality</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Reproduction of shortfin mako and porbeagle </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Movements, stock boundaries and habitat use of shortfin mako, Porbeagle, silky, oceanic whitetip, longfin mako, and hammerhead sharks in the Atlantic Ocean are being investigated through tagging. (27 tagged).</a:t>
            </a:r>
          </a:p>
          <a:p>
            <a:pPr marR="0" lvl="0" algn="l" defTabSz="914400" rtl="0" eaLnBrk="1" fontAlgn="auto" latinLnBrk="0" hangingPunct="1">
              <a:spcAft>
                <a:spcPts val="0"/>
              </a:spcAft>
              <a:buClrTx/>
              <a:buSzTx/>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Aft>
                <a:spcPts val="0"/>
              </a:spcAft>
              <a:buClrTx/>
              <a:buSzTx/>
              <a:buFontTx/>
              <a:buNone/>
              <a:tabLst/>
              <a:defRPr/>
            </a:pPr>
            <a:r>
              <a:rPr lang="en-US" sz="2000" dirty="0">
                <a:solidFill>
                  <a:prstClr val="black"/>
                </a:solidFill>
                <a:latin typeface="Calibri" panose="020F0502020204030204"/>
              </a:rPr>
              <a:t>Other activities include exploration of Close-Kin Mark-Recapture (CKMR) for shortfin mako sharks. the finalization of the ICCAT Manual update and review, tag training workshop in Brazil.</a:t>
            </a:r>
          </a:p>
          <a:p>
            <a:pPr marL="0" marR="0" lvl="0" indent="0" algn="l" defTabSz="914400" rtl="0" eaLnBrk="1" fontAlgn="auto" latinLnBrk="0" hangingPunct="1">
              <a:spcAft>
                <a:spcPts val="0"/>
              </a:spcAft>
              <a:buClrTx/>
              <a:buSzTx/>
              <a:buFontTx/>
              <a:buNone/>
              <a:tabLst/>
              <a:defRPr/>
            </a:pP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3389911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081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5133700" y="508617"/>
            <a:ext cx="6485237"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Albacore Year Programme (ALBYP)</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2C78EB5F-B73D-4415-BA27-5BD3254E16E5}"/>
              </a:ext>
            </a:extLst>
          </p:cNvPr>
          <p:cNvSpPr txBox="1"/>
          <p:nvPr/>
        </p:nvSpPr>
        <p:spPr>
          <a:xfrm>
            <a:off x="388445" y="3160110"/>
            <a:ext cx="6990255" cy="3416320"/>
          </a:xfrm>
          <a:prstGeom prst="rect">
            <a:avLst/>
          </a:prstGeom>
          <a:noFill/>
        </p:spPr>
        <p:txBody>
          <a:bodyPr wrap="square" rtlCol="0">
            <a:spAutoFit/>
          </a:bodyPr>
          <a:lstStyle/>
          <a:p>
            <a:r>
              <a:rPr lang="en-US" u="sng" dirty="0">
                <a:solidFill>
                  <a:schemeClr val="bg1"/>
                </a:solidFill>
              </a:rPr>
              <a:t>2022 Actives include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 Continued work on albacore reproduction for the north and south stocks.</a:t>
            </a:r>
          </a:p>
          <a:p>
            <a:pPr marL="285750" indent="-285750">
              <a:buFont typeface="Arial" panose="020B0604020202020204" pitchFamily="34" charset="0"/>
              <a:buChar char="•"/>
            </a:pPr>
            <a:r>
              <a:rPr lang="en-US" dirty="0">
                <a:solidFill>
                  <a:schemeClr val="bg1"/>
                </a:solidFill>
              </a:rPr>
              <a:t> Biological sampling in the South Atlantic off Brazil, Uruguay and South Africa)</a:t>
            </a:r>
          </a:p>
          <a:p>
            <a:pPr marL="285750" indent="-285750">
              <a:buFont typeface="Arial" panose="020B0604020202020204" pitchFamily="34" charset="0"/>
              <a:buChar char="•"/>
            </a:pPr>
            <a:r>
              <a:rPr lang="en-US" dirty="0">
                <a:solidFill>
                  <a:schemeClr val="bg1"/>
                </a:solidFill>
              </a:rPr>
              <a:t>Research on movements and habitat use of Atlantic albacore.</a:t>
            </a:r>
          </a:p>
          <a:p>
            <a:pPr marL="285750" indent="-285750">
              <a:buFont typeface="Arial" panose="020B0604020202020204" pitchFamily="34" charset="0"/>
              <a:buChar char="•"/>
            </a:pPr>
            <a:r>
              <a:rPr lang="en-US" dirty="0">
                <a:solidFill>
                  <a:schemeClr val="bg1"/>
                </a:solidFill>
              </a:rPr>
              <a:t> Short-term contract issued for technical tasks required to follow the Albacore MSE schedule after MP adoption in 2021 and to check for exceptional circumstances on a yearly basis.</a:t>
            </a:r>
          </a:p>
          <a:p>
            <a:pPr marL="285750" indent="-285750">
              <a:buFont typeface="Arial" panose="020B0604020202020204" pitchFamily="34" charset="0"/>
              <a:buChar char="•"/>
            </a:pPr>
            <a:r>
              <a:rPr lang="en-US" dirty="0">
                <a:solidFill>
                  <a:schemeClr val="bg1"/>
                </a:solidFill>
              </a:rPr>
              <a:t>Prep for 2023 benchmark stock assessment for North Atlantic using SS3 stock assessment model.</a:t>
            </a:r>
          </a:p>
        </p:txBody>
      </p:sp>
      <p:pic>
        <p:nvPicPr>
          <p:cNvPr id="10" name="Picture 9">
            <a:extLst>
              <a:ext uri="{FF2B5EF4-FFF2-40B4-BE49-F238E27FC236}">
                <a16:creationId xmlns:a16="http://schemas.microsoft.com/office/drawing/2014/main" id="{17E6FCD7-62D3-6148-6484-6B108001AAC3}"/>
              </a:ext>
            </a:extLst>
          </p:cNvPr>
          <p:cNvPicPr>
            <a:picLocks noChangeAspect="1"/>
          </p:cNvPicPr>
          <p:nvPr/>
        </p:nvPicPr>
        <p:blipFill rotWithShape="1">
          <a:blip r:embed="rId3"/>
          <a:srcRect l="6250" t="20741" r="62396" b="27222"/>
          <a:stretch/>
        </p:blipFill>
        <p:spPr>
          <a:xfrm>
            <a:off x="7607300" y="1409700"/>
            <a:ext cx="4448480" cy="4152900"/>
          </a:xfrm>
          <a:prstGeom prst="rect">
            <a:avLst/>
          </a:prstGeom>
        </p:spPr>
      </p:pic>
      <p:sp>
        <p:nvSpPr>
          <p:cNvPr id="11" name="TextBox 10">
            <a:extLst>
              <a:ext uri="{FF2B5EF4-FFF2-40B4-BE49-F238E27FC236}">
                <a16:creationId xmlns:a16="http://schemas.microsoft.com/office/drawing/2014/main" id="{98AE5E20-7D11-7504-C6D2-59DE6EA860BC}"/>
              </a:ext>
            </a:extLst>
          </p:cNvPr>
          <p:cNvSpPr txBox="1"/>
          <p:nvPr/>
        </p:nvSpPr>
        <p:spPr>
          <a:xfrm>
            <a:off x="241300" y="1358900"/>
            <a:ext cx="7289800" cy="163121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Objective: to address key uncertainties that will improve scientific advice for management of northern and southern stocks of Atlantic albacore. The research will focus on biology and ecology, movement and habitat usage</a:t>
            </a:r>
            <a:r>
              <a:rPr lang="en-US" sz="2000" b="1" dirty="0">
                <a:solidFill>
                  <a:prstClr val="black"/>
                </a:solidFill>
                <a:latin typeface="Trebuchet MS" panose="020B0603020202020204"/>
              </a:rPr>
              <a:t>,</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 monitoring stock status and management strategy. </a:t>
            </a:r>
          </a:p>
        </p:txBody>
      </p:sp>
      <p:sp>
        <p:nvSpPr>
          <p:cNvPr id="12" name="TextBox 11">
            <a:extLst>
              <a:ext uri="{FF2B5EF4-FFF2-40B4-BE49-F238E27FC236}">
                <a16:creationId xmlns:a16="http://schemas.microsoft.com/office/drawing/2014/main" id="{968E8B1A-13E5-BDB9-C211-518838AF2093}"/>
              </a:ext>
            </a:extLst>
          </p:cNvPr>
          <p:cNvSpPr txBox="1"/>
          <p:nvPr/>
        </p:nvSpPr>
        <p:spPr>
          <a:xfrm>
            <a:off x="7912100" y="6223000"/>
            <a:ext cx="3467100" cy="369332"/>
          </a:xfrm>
          <a:prstGeom prst="rect">
            <a:avLst/>
          </a:prstGeom>
          <a:noFill/>
        </p:spPr>
        <p:txBody>
          <a:bodyPr wrap="square" rtlCol="0">
            <a:spAutoFit/>
          </a:bodyPr>
          <a:lstStyle/>
          <a:p>
            <a:r>
              <a:rPr lang="en-CA" dirty="0">
                <a:solidFill>
                  <a:schemeClr val="bg1"/>
                </a:solidFill>
              </a:rPr>
              <a:t>Details Appendix 11</a:t>
            </a:r>
            <a:endParaRPr lang="en-US" dirty="0">
              <a:solidFill>
                <a:schemeClr val="bg1"/>
              </a:solidFill>
            </a:endParaRPr>
          </a:p>
        </p:txBody>
      </p:sp>
    </p:spTree>
    <p:extLst>
      <p:ext uri="{BB962C8B-B14F-4D97-AF65-F5344CB8AC3E}">
        <p14:creationId xmlns:p14="http://schemas.microsoft.com/office/powerpoint/2010/main" val="1331048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3350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4765400" y="661017"/>
            <a:ext cx="6781793"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Swordfish Year </a:t>
            </a:r>
            <a:r>
              <a:rPr kumimoji="0" lang="en-US" sz="3200" b="0" i="0" u="none" strike="noStrike" kern="1200" cap="none" spc="0" normalizeH="0" baseline="0" noProof="0" dirty="0" err="1">
                <a:ln>
                  <a:noFill/>
                </a:ln>
                <a:solidFill>
                  <a:prstClr val="white"/>
                </a:solidFill>
                <a:effectLst/>
                <a:uLnTx/>
                <a:uFillTx/>
                <a:latin typeface="Trebuchet MS" panose="020B0603020202020204"/>
                <a:ea typeface="+mn-ea"/>
                <a:cs typeface="+mn-cs"/>
              </a:rPr>
              <a:t>Programme</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(SWOYP)</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2" y="1338540"/>
            <a:ext cx="8296787" cy="2000548"/>
          </a:xfrm>
          <a:prstGeom prst="rect">
            <a:avLst/>
          </a:prstGeom>
        </p:spPr>
        <p:txBody>
          <a:bodyPr wrap="square">
            <a:sp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lang="en-US" sz="2800" b="1" dirty="0">
                <a:solidFill>
                  <a:prstClr val="black"/>
                </a:solidFill>
                <a:latin typeface="Calibri" panose="020F0502020204030204"/>
              </a:rPr>
              <a:t> </a:t>
            </a:r>
            <a:r>
              <a:rPr lang="en-US" sz="2400" b="1" dirty="0">
                <a:solidFill>
                  <a:prstClr val="black"/>
                </a:solidFill>
                <a:latin typeface="Calibri" panose="020F0502020204030204"/>
              </a:rPr>
              <a:t>Objective: to address key uncertainties important for </a:t>
            </a:r>
          </a:p>
          <a:p>
            <a:pPr marL="0" marR="0" lvl="0" indent="0" algn="l" defTabSz="914400" rtl="0" eaLnBrk="1" fontAlgn="auto" latinLnBrk="0" hangingPunct="1">
              <a:spcAft>
                <a:spcPts val="0"/>
              </a:spcAft>
              <a:buClrTx/>
              <a:buSzTx/>
              <a:buFont typeface="Arial" panose="020B0604020202020204" pitchFamily="34" charset="0"/>
              <a:buNone/>
              <a:tabLst/>
              <a:defRPr/>
            </a:pPr>
            <a:r>
              <a:rPr lang="en-US" sz="2400" b="1" dirty="0">
                <a:solidFill>
                  <a:prstClr val="black"/>
                </a:solidFill>
                <a:latin typeface="Calibri" panose="020F0502020204030204"/>
              </a:rPr>
              <a:t>improving the scientific advice for management of the stocks focusing ageing and growth, reproductive biology,  genetics as well as movement and habitat utilization. </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6ACDEB-5A87-478F-9842-8C309221D28E}"/>
              </a:ext>
            </a:extLst>
          </p:cNvPr>
          <p:cNvPicPr/>
          <p:nvPr/>
        </p:nvPicPr>
        <p:blipFill>
          <a:blip r:embed="rId3">
            <a:extLst>
              <a:ext uri="{28A0092B-C50C-407E-A947-70E740481C1C}">
                <a14:useLocalDpi xmlns:a14="http://schemas.microsoft.com/office/drawing/2010/main" val="0"/>
              </a:ext>
            </a:extLst>
          </a:blip>
          <a:stretch>
            <a:fillRect/>
          </a:stretch>
        </p:blipFill>
        <p:spPr>
          <a:xfrm>
            <a:off x="8531243" y="1387785"/>
            <a:ext cx="3582936" cy="2882658"/>
          </a:xfrm>
          <a:prstGeom prst="rect">
            <a:avLst/>
          </a:prstGeom>
        </p:spPr>
      </p:pic>
      <p:sp>
        <p:nvSpPr>
          <p:cNvPr id="2" name="TextBox 1">
            <a:extLst>
              <a:ext uri="{FF2B5EF4-FFF2-40B4-BE49-F238E27FC236}">
                <a16:creationId xmlns:a16="http://schemas.microsoft.com/office/drawing/2014/main" id="{DDB017EC-22F2-49A5-8EEF-1F90C3EF686C}"/>
              </a:ext>
            </a:extLst>
          </p:cNvPr>
          <p:cNvSpPr txBox="1"/>
          <p:nvPr/>
        </p:nvSpPr>
        <p:spPr>
          <a:xfrm>
            <a:off x="8854671" y="2746148"/>
            <a:ext cx="990839" cy="646331"/>
          </a:xfrm>
          <a:prstGeom prst="rect">
            <a:avLst/>
          </a:prstGeom>
          <a:noFill/>
        </p:spPr>
        <p:txBody>
          <a:bodyPr wrap="square" rtlCol="0">
            <a:spAutoFit/>
          </a:bodyPr>
          <a:lstStyle/>
          <a:p>
            <a:r>
              <a:rPr lang="en-CA" sz="1200" dirty="0">
                <a:solidFill>
                  <a:schemeClr val="bg1"/>
                </a:solidFill>
              </a:rPr>
              <a:t>Samples  under Phase 1-3</a:t>
            </a:r>
            <a:endParaRPr lang="en-US" sz="1200" dirty="0">
              <a:solidFill>
                <a:schemeClr val="bg1"/>
              </a:solidFill>
            </a:endParaRPr>
          </a:p>
        </p:txBody>
      </p:sp>
      <p:sp>
        <p:nvSpPr>
          <p:cNvPr id="4" name="TextBox 3">
            <a:extLst>
              <a:ext uri="{FF2B5EF4-FFF2-40B4-BE49-F238E27FC236}">
                <a16:creationId xmlns:a16="http://schemas.microsoft.com/office/drawing/2014/main" id="{85B48A92-FD94-67C0-995B-A690181CE9E4}"/>
              </a:ext>
            </a:extLst>
          </p:cNvPr>
          <p:cNvSpPr txBox="1"/>
          <p:nvPr/>
        </p:nvSpPr>
        <p:spPr>
          <a:xfrm>
            <a:off x="8657354" y="4434596"/>
            <a:ext cx="3440015" cy="1754326"/>
          </a:xfrm>
          <a:prstGeom prst="rect">
            <a:avLst/>
          </a:prstGeom>
          <a:solidFill>
            <a:schemeClr val="accent1"/>
          </a:solidFill>
        </p:spPr>
        <p:txBody>
          <a:bodyPr wrap="square" rtlCol="0">
            <a:spAutoFit/>
          </a:bodyPr>
          <a:lstStyle/>
          <a:p>
            <a:r>
              <a:rPr lang="en-CA" dirty="0">
                <a:solidFill>
                  <a:schemeClr val="bg1"/>
                </a:solidFill>
              </a:rPr>
              <a:t>Multi-institutional Program with members </a:t>
            </a:r>
            <a:r>
              <a:rPr lang="en-US" dirty="0">
                <a:solidFill>
                  <a:schemeClr val="bg1"/>
                </a:solidFill>
              </a:rPr>
              <a:t>from 20 institutes representing 14 ICCAT CPCs/Non-Contracting Parties </a:t>
            </a:r>
            <a:r>
              <a:rPr lang="en-CA" dirty="0">
                <a:solidFill>
                  <a:schemeClr val="bg1"/>
                </a:solidFill>
              </a:rPr>
              <a:t>on both sides of the Atlantic</a:t>
            </a:r>
            <a:endParaRPr lang="en-US" dirty="0">
              <a:solidFill>
                <a:schemeClr val="bg1"/>
              </a:solidFill>
            </a:endParaRPr>
          </a:p>
        </p:txBody>
      </p:sp>
      <p:sp>
        <p:nvSpPr>
          <p:cNvPr id="9" name="TextBox 8">
            <a:extLst>
              <a:ext uri="{FF2B5EF4-FFF2-40B4-BE49-F238E27FC236}">
                <a16:creationId xmlns:a16="http://schemas.microsoft.com/office/drawing/2014/main" id="{0A0AEA5A-6C96-C8C9-B815-E25D64287B86}"/>
              </a:ext>
            </a:extLst>
          </p:cNvPr>
          <p:cNvSpPr txBox="1"/>
          <p:nvPr/>
        </p:nvSpPr>
        <p:spPr>
          <a:xfrm>
            <a:off x="469244" y="3094554"/>
            <a:ext cx="8044774"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4159 swordfish sampled from three ICCAT managed stocks.</a:t>
            </a:r>
          </a:p>
          <a:p>
            <a:pPr marL="285750" indent="-285750">
              <a:buFont typeface="Arial" panose="020B0604020202020204" pitchFamily="34" charset="0"/>
              <a:buChar char="•"/>
            </a:pPr>
            <a:r>
              <a:rPr lang="en-US" dirty="0">
                <a:solidFill>
                  <a:schemeClr val="bg1"/>
                </a:solidFill>
              </a:rPr>
              <a:t>Tagging studies developed to explore the vertical habitat-use and migration patterns of swordfish, delimit the stock boundaries and mixing Mediterranean Sea and the North and South Atlantic. </a:t>
            </a:r>
          </a:p>
          <a:p>
            <a:pPr marL="285750" indent="-285750">
              <a:buFont typeface="Arial" panose="020B0604020202020204" pitchFamily="34" charset="0"/>
              <a:buChar char="•"/>
            </a:pPr>
            <a:r>
              <a:rPr lang="en-US" dirty="0">
                <a:solidFill>
                  <a:schemeClr val="bg1"/>
                </a:solidFill>
              </a:rPr>
              <a:t>To date, 26 </a:t>
            </a:r>
            <a:r>
              <a:rPr lang="en-US" dirty="0" err="1">
                <a:solidFill>
                  <a:schemeClr val="bg1"/>
                </a:solidFill>
              </a:rPr>
              <a:t>miniPAT</a:t>
            </a:r>
            <a:r>
              <a:rPr lang="en-US" dirty="0">
                <a:solidFill>
                  <a:schemeClr val="bg1"/>
                </a:solidFill>
              </a:rPr>
              <a:t> tags have been deployed in the North (13) and South Atlantic (9) and the Mediterranean Sea (4).</a:t>
            </a:r>
          </a:p>
          <a:p>
            <a:pPr marL="285750" indent="-285750">
              <a:buFont typeface="Arial" panose="020B0604020202020204" pitchFamily="34" charset="0"/>
              <a:buChar char="•"/>
            </a:pPr>
            <a:r>
              <a:rPr lang="en-US" dirty="0">
                <a:solidFill>
                  <a:schemeClr val="bg1"/>
                </a:solidFill>
              </a:rPr>
              <a:t>N-SWO grid was re-conditioned using SS3 creating a 216-model grid.</a:t>
            </a:r>
          </a:p>
          <a:p>
            <a:pPr marL="285750" indent="-285750">
              <a:buFont typeface="Arial" panose="020B0604020202020204" pitchFamily="34" charset="0"/>
              <a:buChar char="•"/>
            </a:pPr>
            <a:r>
              <a:rPr lang="en-US" dirty="0">
                <a:solidFill>
                  <a:schemeClr val="bg1"/>
                </a:solidFill>
              </a:rPr>
              <a:t>Engage with Panel 4 and stakeholders to refine performance metrics and development and selection of a MP</a:t>
            </a:r>
          </a:p>
          <a:p>
            <a:pPr marL="285750" indent="-285750">
              <a:buFont typeface="Arial" panose="020B0604020202020204" pitchFamily="34" charset="0"/>
              <a:buChar char="•"/>
            </a:pPr>
            <a:r>
              <a:rPr lang="en-US" dirty="0">
                <a:solidFill>
                  <a:schemeClr val="bg1"/>
                </a:solidFill>
              </a:rPr>
              <a:t>On track to provide CMPs to the Commission in 2023. (began 2018).</a:t>
            </a:r>
          </a:p>
          <a:p>
            <a:r>
              <a:rPr lang="en-US" dirty="0">
                <a:solidFill>
                  <a:schemeClr val="bg1"/>
                </a:solidFill>
              </a:rPr>
              <a:t> </a:t>
            </a:r>
          </a:p>
        </p:txBody>
      </p:sp>
      <p:sp>
        <p:nvSpPr>
          <p:cNvPr id="10" name="TextBox 9">
            <a:extLst>
              <a:ext uri="{FF2B5EF4-FFF2-40B4-BE49-F238E27FC236}">
                <a16:creationId xmlns:a16="http://schemas.microsoft.com/office/drawing/2014/main" id="{71D64278-DE22-0A11-C0FE-3D53FA1D5974}"/>
              </a:ext>
            </a:extLst>
          </p:cNvPr>
          <p:cNvSpPr txBox="1"/>
          <p:nvPr/>
        </p:nvSpPr>
        <p:spPr>
          <a:xfrm>
            <a:off x="9083842" y="6368352"/>
            <a:ext cx="2550695" cy="400110"/>
          </a:xfrm>
          <a:prstGeom prst="rect">
            <a:avLst/>
          </a:prstGeom>
          <a:noFill/>
        </p:spPr>
        <p:txBody>
          <a:bodyPr wrap="square" rtlCol="0">
            <a:spAutoFit/>
          </a:bodyPr>
          <a:lstStyle/>
          <a:p>
            <a:r>
              <a:rPr lang="en-CA" sz="2000" b="1" dirty="0">
                <a:solidFill>
                  <a:schemeClr val="bg1"/>
                </a:solidFill>
              </a:rPr>
              <a:t>Details Appendix 11</a:t>
            </a:r>
            <a:endParaRPr lang="en-US" sz="2000" b="1" dirty="0">
              <a:solidFill>
                <a:schemeClr val="bg1"/>
              </a:solidFill>
            </a:endParaRPr>
          </a:p>
        </p:txBody>
      </p:sp>
    </p:spTree>
    <p:extLst>
      <p:ext uri="{BB962C8B-B14F-4D97-AF65-F5344CB8AC3E}">
        <p14:creationId xmlns:p14="http://schemas.microsoft.com/office/powerpoint/2010/main" val="3540963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18458" y="1115103"/>
            <a:ext cx="10863942" cy="567226"/>
          </a:xfrm>
        </p:spPr>
        <p:txBody>
          <a:bodyPr anchor="t">
            <a:normAutofit fontScale="90000"/>
          </a:bodyPr>
          <a:lstStyle/>
          <a:p>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The Atlantic Ocean Tropical tuna Tagging </a:t>
            </a:r>
            <a:r>
              <a:rPr lang="en-US" sz="3200" b="1" dirty="0" err="1">
                <a:solidFill>
                  <a:srgbClr val="002060"/>
                </a:solidFill>
                <a:effectLst>
                  <a:outerShdw blurRad="38100" dist="25400" dir="5400000" algn="tl" rotWithShape="0">
                    <a:srgbClr val="000000">
                      <a:alpha val="43000"/>
                    </a:srgbClr>
                  </a:outerShdw>
                </a:effectLst>
                <a:latin typeface="Cambria" panose="02040503050406030204" pitchFamily="18" charset="0"/>
              </a:rPr>
              <a:t>Programme</a:t>
            </a:r>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 (AOTTP)</a:t>
            </a:r>
            <a:endParaRPr lang="en-US"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1"/>
            <a:ext cx="12191999" cy="1183757"/>
          </a:xfrm>
        </p:spPr>
      </p:pic>
      <p:sp>
        <p:nvSpPr>
          <p:cNvPr id="6" name="Content Placeholder 2"/>
          <p:cNvSpPr txBox="1">
            <a:spLocks/>
          </p:cNvSpPr>
          <p:nvPr/>
        </p:nvSpPr>
        <p:spPr>
          <a:xfrm>
            <a:off x="359229" y="1769414"/>
            <a:ext cx="11114314" cy="493618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5-year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 officially began in June 2015 and end early 2021. </a:t>
            </a: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Ongoing activates associated with the AOTTP activities</a:t>
            </a: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Font typeface="Wingdings 2"/>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defTabSz="914400">
              <a:buClr>
                <a:srgbClr val="0F6FC6">
                  <a:lumMod val="75000"/>
                </a:srgbClr>
              </a:buClr>
              <a:buSzPct val="75000"/>
            </a:pPr>
            <a:r>
              <a:rPr lang="en-US" sz="2000" b="1" dirty="0">
                <a:solidFill>
                  <a:srgbClr val="002060"/>
                </a:solidFill>
                <a:latin typeface="Times New Roman" panose="02020603050405020304" pitchFamily="18" charset="0"/>
                <a:cs typeface="Times New Roman" panose="02020603050405020304" pitchFamily="18" charset="0"/>
              </a:rPr>
              <a:t>Special Issue of Fisheries Research Journal nearly complete</a:t>
            </a:r>
          </a:p>
          <a:p>
            <a:pPr marL="0" indent="0" defTabSz="914400">
              <a:buClr>
                <a:srgbClr val="0F6FC6">
                  <a:lumMod val="75000"/>
                </a:srgbClr>
              </a:buClr>
              <a:buSzPct val="75000"/>
              <a:buNone/>
            </a:pPr>
            <a:r>
              <a:rPr lang="en-US" sz="2000" b="1" dirty="0">
                <a:solidFill>
                  <a:srgbClr val="002060"/>
                </a:solidFill>
                <a:latin typeface="Times New Roman" panose="02020603050405020304" pitchFamily="18" charset="0"/>
                <a:cs typeface="Times New Roman" panose="02020603050405020304" pitchFamily="18" charset="0"/>
              </a:rPr>
              <a:t>    with 1 paper still outstanding.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endParaRPr kumimoji="0" lang="en-US" sz="20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1" name="Rectangle 10">
            <a:extLst>
              <a:ext uri="{FF2B5EF4-FFF2-40B4-BE49-F238E27FC236}">
                <a16:creationId xmlns:a16="http://schemas.microsoft.com/office/drawing/2014/main" id="{BF68CBBB-7A4D-4882-91E2-3E107E508C6F}"/>
              </a:ext>
            </a:extLst>
          </p:cNvPr>
          <p:cNvSpPr/>
          <p:nvPr/>
        </p:nvSpPr>
        <p:spPr>
          <a:xfrm>
            <a:off x="5436063" y="392276"/>
            <a:ext cx="589469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Other research activities (on tropical tunas)</a:t>
            </a:r>
          </a:p>
        </p:txBody>
      </p:sp>
      <p:sp>
        <p:nvSpPr>
          <p:cNvPr id="2" name="TextBox 1">
            <a:extLst>
              <a:ext uri="{FF2B5EF4-FFF2-40B4-BE49-F238E27FC236}">
                <a16:creationId xmlns:a16="http://schemas.microsoft.com/office/drawing/2014/main" id="{09EB0559-1654-4532-9A7B-E747E2EA6DFE}"/>
              </a:ext>
            </a:extLst>
          </p:cNvPr>
          <p:cNvSpPr txBox="1"/>
          <p:nvPr/>
        </p:nvSpPr>
        <p:spPr>
          <a:xfrm>
            <a:off x="652089" y="3392238"/>
            <a:ext cx="4668942" cy="1846659"/>
          </a:xfrm>
          <a:prstGeom prst="rect">
            <a:avLst/>
          </a:prstGeom>
          <a:noFill/>
        </p:spPr>
        <p:txBody>
          <a:bodyPr wrap="square" rtlCol="0">
            <a:spAutoFit/>
          </a:bodyPr>
          <a:lstStyle/>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tag recovery and rewarding; </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tag seeding experiments; </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lang="en-US" sz="1900" dirty="0">
                <a:solidFill>
                  <a:srgbClr val="002060"/>
                </a:solidFill>
                <a:latin typeface="Cambria" panose="02040503050406030204" pitchFamily="18" charset="0"/>
              </a:rPr>
              <a:t>Additional tagging in Senegal and Côte d’Ivoire</a:t>
            </a:r>
            <a:endParaRPr kumimoji="0" lang="en-US"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ageing study; and </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tagging in the north-western Atlantic</a:t>
            </a:r>
            <a:endPar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0B99D48A-F86A-5CA6-B61F-890B89F55562}"/>
              </a:ext>
            </a:extLst>
          </p:cNvPr>
          <p:cNvPicPr>
            <a:picLocks noChangeAspect="1"/>
          </p:cNvPicPr>
          <p:nvPr/>
        </p:nvPicPr>
        <p:blipFill rotWithShape="1">
          <a:blip r:embed="rId4"/>
          <a:srcRect l="24654" t="33050" r="29947" b="10638"/>
          <a:stretch/>
        </p:blipFill>
        <p:spPr>
          <a:xfrm>
            <a:off x="7579072" y="3132307"/>
            <a:ext cx="4308127" cy="3005846"/>
          </a:xfrm>
          <a:prstGeom prst="rect">
            <a:avLst/>
          </a:prstGeom>
        </p:spPr>
      </p:pic>
      <p:sp>
        <p:nvSpPr>
          <p:cNvPr id="8" name="TextBox 7">
            <a:extLst>
              <a:ext uri="{FF2B5EF4-FFF2-40B4-BE49-F238E27FC236}">
                <a16:creationId xmlns:a16="http://schemas.microsoft.com/office/drawing/2014/main" id="{EF7F912F-064E-A462-D3C7-A0B68B439D4A}"/>
              </a:ext>
            </a:extLst>
          </p:cNvPr>
          <p:cNvSpPr txBox="1"/>
          <p:nvPr/>
        </p:nvSpPr>
        <p:spPr>
          <a:xfrm>
            <a:off x="7874539" y="4786008"/>
            <a:ext cx="1629384" cy="1169551"/>
          </a:xfrm>
          <a:prstGeom prst="rect">
            <a:avLst/>
          </a:prstGeom>
          <a:noFill/>
        </p:spPr>
        <p:txBody>
          <a:bodyPr wrap="square" rtlCol="0">
            <a:spAutoFit/>
          </a:bodyPr>
          <a:lstStyle/>
          <a:p>
            <a:pPr marR="0" lvl="0" algn="l" defTabSz="914400" rtl="0" eaLnBrk="1" fontAlgn="auto" latinLnBrk="0" hangingPunct="1">
              <a:lnSpc>
                <a:spcPct val="100000"/>
              </a:lnSpc>
              <a:spcBef>
                <a:spcPct val="20000"/>
              </a:spcBef>
              <a:spcAft>
                <a:spcPts val="0"/>
              </a:spcAft>
              <a:buClr>
                <a:srgbClr val="0F6FC6">
                  <a:lumMod val="75000"/>
                </a:srgbClr>
              </a:buClr>
              <a:buSzPct val="75000"/>
              <a:tabLst/>
              <a:defRPr/>
            </a:pPr>
            <a:r>
              <a:rPr lang="en-US" sz="1400" dirty="0">
                <a:solidFill>
                  <a:prstClr val="black"/>
                </a:solidFill>
                <a:latin typeface="Times New Roman" panose="02020603050405020304" pitchFamily="18" charset="0"/>
                <a:cs typeface="Times New Roman" panose="02020603050405020304" pitchFamily="18" charset="0"/>
              </a:rPr>
              <a:t> 25 BET and YFT c</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onventional</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tags recovered between October 2021 and September 2022</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855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5437" y="3186112"/>
            <a:ext cx="4791002" cy="1831143"/>
          </a:xfrm>
        </p:spPr>
        <p:txBody>
          <a:bodyPr>
            <a:normAutofit fontScale="90000"/>
          </a:bodyPr>
          <a:lstStyle/>
          <a:p>
            <a:pPr algn="ctr">
              <a:buSzPct val="150000"/>
            </a:pPr>
            <a:br>
              <a:rPr lang="en-GB" sz="3600" b="1" dirty="0">
                <a:solidFill>
                  <a:srgbClr val="0070C0"/>
                </a:solidFill>
                <a:latin typeface="Cambria" panose="02040503050406030204" pitchFamily="18" charset="0"/>
              </a:rPr>
            </a:br>
            <a:r>
              <a:rPr lang="en-GB" sz="3600" b="1" dirty="0">
                <a:solidFill>
                  <a:srgbClr val="0070C0"/>
                </a:solidFill>
                <a:latin typeface="Cambria" panose="02040503050406030204" pitchFamily="18" charset="0"/>
              </a:rPr>
              <a:t>2022 Management Strategy Evaluations (MSE) Update</a:t>
            </a:r>
            <a:br>
              <a:rPr lang="en-GB" sz="2800" b="1" dirty="0">
                <a:solidFill>
                  <a:srgbClr val="0070C0"/>
                </a:solidFill>
                <a:latin typeface="Cambria" panose="02040503050406030204" pitchFamily="18" charset="0"/>
              </a:rPr>
            </a:b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pic>
        <p:nvPicPr>
          <p:cNvPr id="6" name="Graphic 5">
            <a:extLst>
              <a:ext uri="{FF2B5EF4-FFF2-40B4-BE49-F238E27FC236}">
                <a16:creationId xmlns:a16="http://schemas.microsoft.com/office/drawing/2014/main" id="{61CBD789-4732-4E60-B9BB-C79FFE2C2C0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7391" y="2018464"/>
            <a:ext cx="4069759" cy="3904992"/>
          </a:xfrm>
          <a:prstGeom prst="rect">
            <a:avLst/>
          </a:prstGeom>
        </p:spPr>
      </p:pic>
    </p:spTree>
    <p:extLst>
      <p:ext uri="{BB962C8B-B14F-4D97-AF65-F5344CB8AC3E}">
        <p14:creationId xmlns:p14="http://schemas.microsoft.com/office/powerpoint/2010/main" val="1940643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9053" y="1322962"/>
            <a:ext cx="11386457" cy="5441411"/>
          </a:xfrm>
        </p:spPr>
        <p:txBody>
          <a:bodyPr>
            <a:noAutofit/>
          </a:bodyPr>
          <a:lstStyle/>
          <a:p>
            <a:pPr>
              <a:buSzPct val="150000"/>
            </a:pPr>
            <a:r>
              <a:rPr lang="en-US" sz="2200" dirty="0">
                <a:solidFill>
                  <a:schemeClr val="tx1"/>
                </a:solidFill>
                <a:latin typeface="Cambria" panose="02040503050406030204" pitchFamily="18" charset="0"/>
              </a:rPr>
              <a:t>-  </a:t>
            </a:r>
            <a:r>
              <a:rPr lang="en-US" sz="2200" b="1" dirty="0">
                <a:solidFill>
                  <a:schemeClr val="tx1"/>
                </a:solidFill>
                <a:latin typeface="Cambria" panose="02040503050406030204" pitchFamily="18" charset="0"/>
              </a:rPr>
              <a:t>MSE began in  2015 with frameworks proposed for </a:t>
            </a:r>
            <a:r>
              <a:rPr lang="en-US" sz="2200" b="1" i="1" dirty="0">
                <a:solidFill>
                  <a:schemeClr val="tx1"/>
                </a:solidFill>
                <a:latin typeface="Cambria" panose="02040503050406030204" pitchFamily="18" charset="0"/>
              </a:rPr>
              <a:t>Northern Albacore</a:t>
            </a:r>
            <a:r>
              <a:rPr lang="en-US" sz="2200" b="1" dirty="0">
                <a:solidFill>
                  <a:schemeClr val="tx1"/>
                </a:solidFill>
                <a:latin typeface="Cambria" panose="02040503050406030204" pitchFamily="18" charset="0"/>
              </a:rPr>
              <a:t>, </a:t>
            </a:r>
            <a:r>
              <a:rPr lang="en-US" sz="2200" b="1" i="1" dirty="0">
                <a:solidFill>
                  <a:schemeClr val="tx1"/>
                </a:solidFill>
                <a:latin typeface="Cambria" panose="02040503050406030204" pitchFamily="18" charset="0"/>
              </a:rPr>
              <a:t>Tropical tunas, Bluefin tuna and northern swordfish </a:t>
            </a:r>
            <a:r>
              <a:rPr lang="en-US" sz="2200" b="1" dirty="0">
                <a:solidFill>
                  <a:schemeClr val="tx1"/>
                </a:solidFill>
                <a:latin typeface="Cambria" panose="02040503050406030204" pitchFamily="18" charset="0"/>
              </a:rPr>
              <a:t>to management advice.</a:t>
            </a:r>
            <a:br>
              <a:rPr lang="en-US" sz="2200" b="1" dirty="0">
                <a:solidFill>
                  <a:schemeClr val="tx1"/>
                </a:solidFill>
                <a:latin typeface="Cambria" panose="02040503050406030204" pitchFamily="18" charset="0"/>
              </a:rPr>
            </a:br>
            <a:br>
              <a:rPr lang="en-US" sz="2200" b="1" dirty="0">
                <a:solidFill>
                  <a:schemeClr val="tx1"/>
                </a:solidFill>
                <a:latin typeface="Cambria" panose="02040503050406030204" pitchFamily="18" charset="0"/>
              </a:rPr>
            </a:br>
            <a:r>
              <a:rPr lang="en-US" sz="2200" b="1" dirty="0">
                <a:solidFill>
                  <a:schemeClr val="tx1"/>
                </a:solidFill>
                <a:latin typeface="Cambria" panose="02040503050406030204" pitchFamily="18" charset="0"/>
              </a:rPr>
              <a:t>-  Early development was slow for several reasons: inexperience, technical challenges, and limited resources and the need to continue with multiple assessments to provide advice until the MSE process was completed. </a:t>
            </a:r>
            <a:br>
              <a:rPr lang="en-US" sz="2200" b="1" dirty="0">
                <a:solidFill>
                  <a:schemeClr val="tx1"/>
                </a:solidFill>
                <a:latin typeface="Cambria" panose="02040503050406030204" pitchFamily="18" charset="0"/>
              </a:rPr>
            </a:br>
            <a:br>
              <a:rPr lang="en-US" sz="2200" b="1" dirty="0">
                <a:solidFill>
                  <a:srgbClr val="0070C0"/>
                </a:solidFill>
                <a:latin typeface="Cambria" panose="02040503050406030204" pitchFamily="18" charset="0"/>
              </a:rPr>
            </a:br>
            <a:r>
              <a:rPr lang="en-US" sz="2200" b="1" dirty="0">
                <a:solidFill>
                  <a:srgbClr val="0070C0"/>
                </a:solidFill>
                <a:latin typeface="Cambria" panose="02040503050406030204" pitchFamily="18" charset="0"/>
              </a:rPr>
              <a:t>-  </a:t>
            </a:r>
            <a:r>
              <a:rPr lang="en-US" sz="2200" b="1" dirty="0">
                <a:solidFill>
                  <a:schemeClr val="tx1"/>
                </a:solidFill>
                <a:latin typeface="Cambria" panose="02040503050406030204" pitchFamily="18" charset="0"/>
              </a:rPr>
              <a:t>In 2018 the Commission recommended a focus on one or two species without guidance on priorities. </a:t>
            </a:r>
            <a:br>
              <a:rPr lang="en-US" sz="2200" b="1" dirty="0">
                <a:solidFill>
                  <a:schemeClr val="tx1"/>
                </a:solidFill>
                <a:latin typeface="Cambria" panose="02040503050406030204" pitchFamily="18" charset="0"/>
              </a:rPr>
            </a:br>
            <a:br>
              <a:rPr lang="en-US" sz="2200" b="1" dirty="0">
                <a:solidFill>
                  <a:schemeClr val="tx1"/>
                </a:solidFill>
                <a:latin typeface="Cambria" panose="02040503050406030204" pitchFamily="18" charset="0"/>
              </a:rPr>
            </a:br>
            <a:r>
              <a:rPr lang="en-US" sz="2200" b="1" dirty="0">
                <a:solidFill>
                  <a:schemeClr val="tx1"/>
                </a:solidFill>
                <a:latin typeface="Cambria" panose="02040503050406030204" pitchFamily="18" charset="0"/>
              </a:rPr>
              <a:t>-  In 2019 the SCRS focused on BFT and SWO_N, with limited work on ALB_N, and even less on tropical tuna MSE. </a:t>
            </a:r>
            <a:br>
              <a:rPr lang="en-US" sz="2200" b="1" dirty="0">
                <a:solidFill>
                  <a:schemeClr val="tx1"/>
                </a:solidFill>
                <a:latin typeface="Cambria" panose="02040503050406030204" pitchFamily="18" charset="0"/>
              </a:rPr>
            </a:br>
            <a:br>
              <a:rPr lang="en-US" sz="2200" b="1" dirty="0">
                <a:solidFill>
                  <a:schemeClr val="tx1"/>
                </a:solidFill>
                <a:latin typeface="Cambria" panose="02040503050406030204" pitchFamily="18" charset="0"/>
              </a:rPr>
            </a:br>
            <a:r>
              <a:rPr lang="en-US" sz="2200" b="1" dirty="0">
                <a:solidFill>
                  <a:schemeClr val="tx1"/>
                </a:solidFill>
                <a:latin typeface="Cambria" panose="02040503050406030204" pitchFamily="18" charset="0"/>
              </a:rPr>
              <a:t>- However, in 2020 the SCRS initiated a concerted effort to move forward with MSE on all 4 species, albeit the level of effort varied from species to species. Main activities are described in the MSE Road Map.</a:t>
            </a:r>
            <a:endParaRPr lang="en-GB" sz="2200" b="1" dirty="0">
              <a:solidFill>
                <a:schemeClr val="tx1"/>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5184764" y="199112"/>
            <a:ext cx="584153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Background: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2034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4D4D60-9FEF-0EDD-96F0-6E26040B8FBB}"/>
              </a:ext>
            </a:extLst>
          </p:cNvPr>
          <p:cNvPicPr>
            <a:picLocks noChangeAspect="1"/>
          </p:cNvPicPr>
          <p:nvPr/>
        </p:nvPicPr>
        <p:blipFill>
          <a:blip r:embed="rId2"/>
          <a:stretch>
            <a:fillRect/>
          </a:stretch>
        </p:blipFill>
        <p:spPr>
          <a:xfrm>
            <a:off x="6819573" y="0"/>
            <a:ext cx="4445875" cy="6858000"/>
          </a:xfrm>
          <a:prstGeom prst="rect">
            <a:avLst/>
          </a:prstGeom>
        </p:spPr>
      </p:pic>
      <p:sp>
        <p:nvSpPr>
          <p:cNvPr id="2" name="Title 1">
            <a:extLst>
              <a:ext uri="{FF2B5EF4-FFF2-40B4-BE49-F238E27FC236}">
                <a16:creationId xmlns:a16="http://schemas.microsoft.com/office/drawing/2014/main" id="{3934287C-4F13-4182-B92F-94C7C6BCF2D0}"/>
              </a:ext>
            </a:extLst>
          </p:cNvPr>
          <p:cNvSpPr>
            <a:spLocks noGrp="1"/>
          </p:cNvSpPr>
          <p:nvPr>
            <p:ph type="title" idx="4294967295"/>
          </p:nvPr>
        </p:nvSpPr>
        <p:spPr>
          <a:xfrm>
            <a:off x="220717" y="282137"/>
            <a:ext cx="7147035" cy="654050"/>
          </a:xfrm>
        </p:spPr>
        <p:txBody>
          <a:bodyPr>
            <a:normAutofit fontScale="90000"/>
          </a:bodyPr>
          <a:lstStyle/>
          <a:p>
            <a:r>
              <a:rPr lang="en-CA" dirty="0">
                <a:solidFill>
                  <a:schemeClr val="tx1"/>
                </a:solidFill>
              </a:rPr>
              <a:t>2022 SCRS Accomplishments</a:t>
            </a:r>
            <a:endParaRPr lang="en-US" dirty="0">
              <a:solidFill>
                <a:schemeClr val="tx1"/>
              </a:solidFill>
            </a:endParaRPr>
          </a:p>
        </p:txBody>
      </p:sp>
      <p:sp>
        <p:nvSpPr>
          <p:cNvPr id="3" name="Content Placeholder 2">
            <a:extLst>
              <a:ext uri="{FF2B5EF4-FFF2-40B4-BE49-F238E27FC236}">
                <a16:creationId xmlns:a16="http://schemas.microsoft.com/office/drawing/2014/main" id="{5D62B675-5D17-4B04-AC70-D2D974451C25}"/>
              </a:ext>
            </a:extLst>
          </p:cNvPr>
          <p:cNvSpPr>
            <a:spLocks noGrp="1"/>
          </p:cNvSpPr>
          <p:nvPr>
            <p:ph idx="4294967295"/>
          </p:nvPr>
        </p:nvSpPr>
        <p:spPr>
          <a:xfrm>
            <a:off x="393481" y="1077311"/>
            <a:ext cx="6221632" cy="3366102"/>
          </a:xfrm>
          <a:solidFill>
            <a:schemeClr val="tx2">
              <a:lumMod val="20000"/>
              <a:lumOff val="80000"/>
            </a:schemeClr>
          </a:solidFill>
        </p:spPr>
        <p:txBody>
          <a:bodyPr>
            <a:normAutofit fontScale="77500" lnSpcReduction="20000"/>
          </a:bodyPr>
          <a:lstStyle/>
          <a:p>
            <a:pPr marL="0" indent="0">
              <a:buNone/>
            </a:pPr>
            <a:r>
              <a:rPr lang="en-CA" sz="2800" b="1" dirty="0"/>
              <a:t>Extremely Demanding  workload for all involved with the SCRS.</a:t>
            </a:r>
          </a:p>
          <a:p>
            <a:pPr marL="0" indent="0">
              <a:buNone/>
            </a:pPr>
            <a:endParaRPr lang="en-CA" sz="2800" b="1" dirty="0"/>
          </a:p>
          <a:p>
            <a:r>
              <a:rPr lang="en-CA" dirty="0">
                <a:latin typeface="Times New Roman" panose="02020603050405020304" pitchFamily="18" charset="0"/>
                <a:cs typeface="Times New Roman" panose="02020603050405020304" pitchFamily="18" charset="0"/>
              </a:rPr>
              <a:t>Six Stock Assessments:  </a:t>
            </a:r>
            <a:r>
              <a:rPr lang="en-CA" dirty="0" err="1">
                <a:latin typeface="Times New Roman" panose="02020603050405020304" pitchFamily="18" charset="0"/>
                <a:cs typeface="Times New Roman" panose="02020603050405020304" pitchFamily="18" charset="0"/>
              </a:rPr>
              <a:t>eBFT</a:t>
            </a:r>
            <a:r>
              <a:rPr lang="en-C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East and West Skipjack, North and South SWO, and Porbeagle</a:t>
            </a:r>
          </a:p>
          <a:p>
            <a:r>
              <a:rPr lang="en-CA" dirty="0">
                <a:latin typeface="Times New Roman" panose="02020603050405020304" pitchFamily="18" charset="0"/>
                <a:cs typeface="Times New Roman" panose="02020603050405020304" pitchFamily="18" charset="0"/>
              </a:rPr>
              <a:t>Sixteen Intersessional Meetings: BFT,  BET, SWO, ECO, WGSAM, Billfish, Panel 1, Panel 2, SMT,  ALB </a:t>
            </a:r>
          </a:p>
          <a:p>
            <a:r>
              <a:rPr lang="en-CA" dirty="0">
                <a:latin typeface="Times New Roman" panose="02020603050405020304" pitchFamily="18" charset="0"/>
                <a:cs typeface="Times New Roman" panose="02020603050405020304" pitchFamily="18" charset="0"/>
              </a:rPr>
              <a:t>Numerous ad hoc virtual meetings to deal with WG specific issues</a:t>
            </a:r>
          </a:p>
          <a:p>
            <a:r>
              <a:rPr lang="en-CA" dirty="0">
                <a:latin typeface="Times New Roman" panose="02020603050405020304" pitchFamily="18" charset="0"/>
                <a:cs typeface="Times New Roman" panose="02020603050405020304" pitchFamily="18" charset="0"/>
              </a:rPr>
              <a:t>Multiple MSE meetings associated with; BFT, ALB,  TT and SWO. </a:t>
            </a:r>
          </a:p>
        </p:txBody>
      </p:sp>
      <p:sp>
        <p:nvSpPr>
          <p:cNvPr id="6" name="TextBox 5">
            <a:extLst>
              <a:ext uri="{FF2B5EF4-FFF2-40B4-BE49-F238E27FC236}">
                <a16:creationId xmlns:a16="http://schemas.microsoft.com/office/drawing/2014/main" id="{4989B596-4CF9-4E75-A96B-0A46A844A30B}"/>
              </a:ext>
            </a:extLst>
          </p:cNvPr>
          <p:cNvSpPr txBox="1"/>
          <p:nvPr/>
        </p:nvSpPr>
        <p:spPr>
          <a:xfrm>
            <a:off x="8671035" y="2501461"/>
            <a:ext cx="3520965" cy="1754326"/>
          </a:xfrm>
          <a:prstGeom prst="rect">
            <a:avLst/>
          </a:prstGeom>
          <a:solidFill>
            <a:srgbClr val="FFC000"/>
          </a:solidFill>
        </p:spPr>
        <p:txBody>
          <a:bodyPr wrap="square" rtlCol="0">
            <a:spAutoFit/>
          </a:bodyPr>
          <a:lstStyle/>
          <a:p>
            <a:r>
              <a:rPr lang="en-CA" dirty="0">
                <a:latin typeface="+mj-lt"/>
              </a:rPr>
              <a:t>                        2019     2021     2022</a:t>
            </a:r>
          </a:p>
          <a:p>
            <a:r>
              <a:rPr lang="en-CA" dirty="0">
                <a:latin typeface="+mj-lt"/>
              </a:rPr>
              <a:t>Participants:     207      258       281</a:t>
            </a:r>
          </a:p>
          <a:p>
            <a:r>
              <a:rPr lang="en-CA" dirty="0">
                <a:latin typeface="+mj-lt"/>
              </a:rPr>
              <a:t>CPC:                   160      199       211</a:t>
            </a:r>
          </a:p>
          <a:p>
            <a:r>
              <a:rPr lang="en-CA" dirty="0">
                <a:latin typeface="+mj-lt"/>
              </a:rPr>
              <a:t>Non CP                   1          1         12</a:t>
            </a:r>
          </a:p>
          <a:p>
            <a:r>
              <a:rPr lang="en-CA" dirty="0">
                <a:latin typeface="+mj-lt"/>
              </a:rPr>
              <a:t>NGO’s:                    4        20         11</a:t>
            </a:r>
          </a:p>
          <a:p>
            <a:r>
              <a:rPr lang="en-US" dirty="0">
                <a:latin typeface="+mj-lt"/>
              </a:rPr>
              <a:t>Secretariat:          27        24         29</a:t>
            </a:r>
          </a:p>
        </p:txBody>
      </p:sp>
      <p:sp>
        <p:nvSpPr>
          <p:cNvPr id="7" name="TextBox 6">
            <a:extLst>
              <a:ext uri="{FF2B5EF4-FFF2-40B4-BE49-F238E27FC236}">
                <a16:creationId xmlns:a16="http://schemas.microsoft.com/office/drawing/2014/main" id="{13C15EAA-CBF2-475F-884B-6744F70B253E}"/>
              </a:ext>
            </a:extLst>
          </p:cNvPr>
          <p:cNvSpPr txBox="1"/>
          <p:nvPr/>
        </p:nvSpPr>
        <p:spPr>
          <a:xfrm>
            <a:off x="405469" y="4581839"/>
            <a:ext cx="5714344" cy="2246769"/>
          </a:xfrm>
          <a:prstGeom prst="rect">
            <a:avLst/>
          </a:prstGeom>
          <a:solidFill>
            <a:schemeClr val="accent5">
              <a:lumMod val="40000"/>
              <a:lumOff val="60000"/>
            </a:schemeClr>
          </a:solidFill>
        </p:spPr>
        <p:txBody>
          <a:bodyPr wrap="square" rtlCol="0">
            <a:spAutoFit/>
          </a:bodyPr>
          <a:lstStyle/>
          <a:p>
            <a:r>
              <a:rPr lang="en-CA" sz="2000" b="1" dirty="0">
                <a:latin typeface="Times New Roman" panose="02020603050405020304" pitchFamily="18" charset="0"/>
                <a:cs typeface="Times New Roman" panose="02020603050405020304" pitchFamily="18" charset="0"/>
              </a:rPr>
              <a:t>Reports of 2022 SCRS Species working groups/Plenary Meetings</a:t>
            </a:r>
          </a:p>
          <a:p>
            <a:r>
              <a:rPr lang="en-CA" sz="2000" dirty="0">
                <a:latin typeface="Times New Roman" panose="02020603050405020304" pitchFamily="18" charset="0"/>
                <a:cs typeface="Times New Roman" panose="02020603050405020304" pitchFamily="18" charset="0"/>
              </a:rPr>
              <a:t>   </a:t>
            </a:r>
            <a:r>
              <a:rPr lang="en-CA" sz="2000" b="1" dirty="0">
                <a:latin typeface="Times New Roman" panose="02020603050405020304" pitchFamily="18" charset="0"/>
                <a:cs typeface="Times New Roman" panose="02020603050405020304" pitchFamily="18" charset="0"/>
              </a:rPr>
              <a:t>- 281 participants from 33CPC’s</a:t>
            </a:r>
          </a:p>
          <a:p>
            <a:r>
              <a:rPr lang="en-CA" sz="2000" b="1" dirty="0">
                <a:latin typeface="Times New Roman" panose="02020603050405020304" pitchFamily="18" charset="0"/>
                <a:cs typeface="Times New Roman" panose="02020603050405020304" pitchFamily="18" charset="0"/>
              </a:rPr>
              <a:t>   - 189 SRCS Papers submitted up to Sept 2022</a:t>
            </a:r>
          </a:p>
          <a:p>
            <a:r>
              <a:rPr lang="en-CA" sz="2000" b="1" dirty="0">
                <a:latin typeface="Times New Roman" panose="02020603050405020304" pitchFamily="18" charset="0"/>
                <a:cs typeface="Times New Roman" panose="02020603050405020304" pitchFamily="18" charset="0"/>
              </a:rPr>
              <a:t>   - 67 Presentations</a:t>
            </a:r>
          </a:p>
          <a:p>
            <a:r>
              <a:rPr lang="en-CA" sz="2000" b="1" dirty="0">
                <a:latin typeface="Times New Roman" panose="02020603050405020304" pitchFamily="18" charset="0"/>
                <a:cs typeface="Times New Roman" panose="02020603050405020304" pitchFamily="18" charset="0"/>
              </a:rPr>
              <a:t>   - 6 Ambassador MSE meetings, and</a:t>
            </a:r>
          </a:p>
          <a:p>
            <a:r>
              <a:rPr lang="en-CA" sz="2000" b="1" dirty="0">
                <a:latin typeface="Times New Roman" panose="02020603050405020304" pitchFamily="18" charset="0"/>
                <a:cs typeface="Times New Roman" panose="02020603050405020304" pitchFamily="18" charset="0"/>
              </a:rPr>
              <a:t>   - 39 responses to the Commission</a:t>
            </a:r>
            <a:endParaRPr lang="en-C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561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466274" y="4066162"/>
            <a:ext cx="10972800" cy="2101175"/>
          </a:xfrm>
        </p:spPr>
        <p:txBody>
          <a:bodyPr>
            <a:normAutofit fontScale="90000"/>
          </a:bodyPr>
          <a:lstStyle/>
          <a:p>
            <a:br>
              <a:rPr lang="en-US" sz="2200" b="1"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    - </a:t>
            </a:r>
            <a:r>
              <a:rPr lang="en-US" sz="2200" dirty="0">
                <a:solidFill>
                  <a:srgbClr val="000000"/>
                </a:solidFill>
                <a:latin typeface="Calibri" panose="020F0502020204030204" pitchFamily="34" charset="0"/>
              </a:rPr>
              <a:t>No exceptional circumstances were identified in 2022.</a:t>
            </a: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 Contractors evaluated the performance of MP variants requested in Rec. 21-04, for varying levels of     	target fishing mortality and biomass thresholds and evaluated MP performance when only some 	of the CPUE series were available as well as initial tests with varying levels of underreporting.  No  	major concerns were identified.</a:t>
            </a: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 Preparation work undertaken for a new MSE framework using the Stock Synthesis (SS) model with the 	initial SS3 models runs and results  presented to the Species Group </a:t>
            </a:r>
            <a:endParaRPr lang="en-CA" sz="2200" dirty="0"/>
          </a:p>
        </p:txBody>
      </p:sp>
      <p:sp>
        <p:nvSpPr>
          <p:cNvPr id="3" name="TextBox 2">
            <a:extLst>
              <a:ext uri="{FF2B5EF4-FFF2-40B4-BE49-F238E27FC236}">
                <a16:creationId xmlns:a16="http://schemas.microsoft.com/office/drawing/2014/main" id="{D14B06F7-F723-49A5-9D6F-1E4309CE0A54}"/>
              </a:ext>
            </a:extLst>
          </p:cNvPr>
          <p:cNvSpPr txBox="1"/>
          <p:nvPr/>
        </p:nvSpPr>
        <p:spPr>
          <a:xfrm>
            <a:off x="0" y="3387286"/>
            <a:ext cx="102798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a:t>
            </a:r>
            <a:r>
              <a:rPr lang="en-CA" sz="2800" b="1" dirty="0">
                <a:solidFill>
                  <a:srgbClr val="000000"/>
                </a:solidFill>
                <a:latin typeface="Calibri" panose="020F0502020204030204" pitchFamily="34" charset="0"/>
              </a:rPr>
              <a:t>20</a:t>
            </a: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 Northern Albacore</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3F62F7B7-DB6C-4BBA-9FCB-57DBA29923BA}"/>
              </a:ext>
            </a:extLst>
          </p:cNvPr>
          <p:cNvSpPr txBox="1"/>
          <p:nvPr/>
        </p:nvSpPr>
        <p:spPr>
          <a:xfrm>
            <a:off x="431260" y="1176375"/>
            <a:ext cx="11585642" cy="193899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Timeline</a:t>
            </a:r>
            <a:r>
              <a:rPr lang="en-US" sz="2400" dirty="0">
                <a:latin typeface="Times New Roman" panose="02020603050405020304" pitchFamily="18" charset="0"/>
                <a:cs typeface="Times New Roman" panose="02020603050405020304" pitchFamily="18" charset="0"/>
              </a:rPr>
              <a:t>: Adoption of a final management procedure with HCR for northern albacore in 2021, and adoption management procedures for bluefin tuna in 2022, and northern swordfish in 2023 and tropical tunas as soon as 2024, contingent on funding, prioritization, and other work of the Commission and SCRS. Significant Progress made on all MSE frameworks. Specifically:</a:t>
            </a:r>
          </a:p>
        </p:txBody>
      </p:sp>
    </p:spTree>
    <p:extLst>
      <p:ext uri="{BB962C8B-B14F-4D97-AF65-F5344CB8AC3E}">
        <p14:creationId xmlns:p14="http://schemas.microsoft.com/office/powerpoint/2010/main" val="2140186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287008" y="1915885"/>
            <a:ext cx="10972800" cy="4822371"/>
          </a:xfrm>
        </p:spPr>
        <p:txBody>
          <a:bodyPr>
            <a:normAutofit fontScale="90000"/>
          </a:bodyPr>
          <a:lstStyle/>
          <a:p>
            <a:br>
              <a:rPr lang="en-US" sz="2400" b="1" dirty="0">
                <a:solidFill>
                  <a:srgbClr val="000000"/>
                </a:solidFill>
                <a:latin typeface="Calibri" panose="020F0502020204030204" pitchFamily="34" charset="0"/>
              </a:rPr>
            </a:br>
            <a:br>
              <a:rPr lang="en-US" sz="2400" b="1" dirty="0">
                <a:solidFill>
                  <a:srgbClr val="000000"/>
                </a:solidFill>
                <a:latin typeface="Calibri" panose="020F0502020204030204" pitchFamily="34" charset="0"/>
              </a:rPr>
            </a:br>
            <a:br>
              <a:rPr lang="en-US" sz="2400" b="1" dirty="0">
                <a:solidFill>
                  <a:srgbClr val="000000"/>
                </a:solidFill>
                <a:latin typeface="Calibri" panose="020F0502020204030204" pitchFamily="34" charset="0"/>
              </a:rPr>
            </a:br>
            <a:r>
              <a:rPr lang="en-US" sz="2400" b="1" dirty="0">
                <a:solidFill>
                  <a:srgbClr val="000000"/>
                </a:solidFill>
                <a:latin typeface="Calibri" panose="020F0502020204030204" pitchFamily="34" charset="0"/>
              </a:rPr>
              <a:t>- Effort in 2022 focused on the Northern and Southern Stock assessments.</a:t>
            </a:r>
            <a:br>
              <a:rPr lang="en-US" sz="2400" b="1" dirty="0">
                <a:solidFill>
                  <a:srgbClr val="000000"/>
                </a:solidFill>
                <a:latin typeface="Calibri" panose="020F0502020204030204" pitchFamily="34" charset="0"/>
              </a:rPr>
            </a:br>
            <a:r>
              <a:rPr lang="en-US" sz="2400" b="1" dirty="0">
                <a:solidFill>
                  <a:srgbClr val="000000"/>
                </a:solidFill>
                <a:latin typeface="Calibri" panose="020F0502020204030204" pitchFamily="34" charset="0"/>
              </a:rPr>
              <a:t>- Significant progress made on SWO MSE framework in 2022.</a:t>
            </a:r>
            <a:br>
              <a:rPr lang="en-US" sz="2400" b="1" dirty="0">
                <a:solidFill>
                  <a:srgbClr val="000000"/>
                </a:solidFill>
                <a:latin typeface="Calibri" panose="020F0502020204030204" pitchFamily="34" charset="0"/>
              </a:rPr>
            </a:br>
            <a:r>
              <a:rPr lang="en-US" sz="2400" b="1" dirty="0">
                <a:solidFill>
                  <a:srgbClr val="000000"/>
                </a:solidFill>
                <a:latin typeface="Calibri" panose="020F0502020204030204" pitchFamily="34" charset="0"/>
              </a:rPr>
              <a:t>- </a:t>
            </a:r>
            <a:r>
              <a:rPr lang="en-US" sz="2400" dirty="0">
                <a:solidFill>
                  <a:srgbClr val="000000"/>
                </a:solidFill>
                <a:latin typeface="Calibri" panose="020F0502020204030204" pitchFamily="34" charset="0"/>
              </a:rPr>
              <a:t>The current OMs are composed of an uncertainty grid of 216 Stock Synthesis III (SS3) models with a range of assumed values for natural mortality, variance in recruitment deviations, and steepness, and the degree of observation error in the indices of abundance. </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 Reconditioning the OM grid integrated the 2022 northern swordfish stock assessment model (and associated indices and data) as a base case.</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 Work continued the development of the performance metrics, finalizing the OM grid, and </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evaluating the relative importance of the uncertainties to the selection of the CMPs. </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 - Work also progressed on analyses related to minimum size limits and discarding estimation.</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 - Improved Communication  with Panel 4 and stakeholders on the refinement of performance </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metrics, and the development and selection of an MP is planned for 2023.</a:t>
            </a:r>
            <a:br>
              <a:rPr lang="en-US" sz="2400" dirty="0">
                <a:solidFill>
                  <a:srgbClr val="000000"/>
                </a:solidFill>
                <a:latin typeface="Calibri" panose="020F0502020204030204" pitchFamily="34" charset="0"/>
              </a:rPr>
            </a:br>
            <a:br>
              <a:rPr lang="en-US" sz="24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a:t>
            </a:r>
            <a:r>
              <a:rPr lang="en-US" sz="2400" dirty="0">
                <a:solidFill>
                  <a:srgbClr val="00B050"/>
                </a:solidFill>
                <a:effectLst/>
                <a:latin typeface="Cambria" panose="02040503050406030204" pitchFamily="18" charset="0"/>
                <a:ea typeface="Cambria" panose="02040503050406030204" pitchFamily="18" charset="0"/>
                <a:cs typeface="Cambria" panose="02040503050406030204" pitchFamily="18" charset="0"/>
              </a:rPr>
              <a:t>(</a:t>
            </a:r>
            <a:r>
              <a:rPr lang="en-US" sz="2400" u="sng" dirty="0">
                <a:solidFill>
                  <a:srgbClr val="00B050"/>
                </a:solidFill>
                <a:effectLst/>
                <a:latin typeface="Cambria" panose="02040503050406030204" pitchFamily="18" charset="0"/>
                <a:ea typeface="Cambria" panose="02040503050406030204" pitchFamily="18" charset="0"/>
                <a:cs typeface="Cambria" panose="02040503050406030204" pitchFamily="18" charset="0"/>
                <a:hlinkClick r:id="rId4">
                  <a:extLst>
                    <a:ext uri="{A12FA001-AC4F-418D-AE19-62706E023703}">
                      <ahyp:hlinkClr xmlns:ahyp="http://schemas.microsoft.com/office/drawing/2018/hyperlinkcolor" val="tx"/>
                    </a:ext>
                  </a:extLst>
                </a:hlinkClick>
              </a:rPr>
              <a:t>https://iccat.github.io/nswo-mse/</a:t>
            </a:r>
            <a:r>
              <a:rPr lang="en-US" sz="2400" dirty="0">
                <a:solidFill>
                  <a:srgbClr val="00B050"/>
                </a:solidFill>
                <a:effectLst/>
                <a:latin typeface="Cambria" panose="02040503050406030204" pitchFamily="18" charset="0"/>
                <a:ea typeface="Cambria" panose="02040503050406030204" pitchFamily="18" charset="0"/>
                <a:cs typeface="Cambria" panose="02040503050406030204" pitchFamily="18" charset="0"/>
              </a:rPr>
              <a:t>). </a:t>
            </a:r>
            <a:r>
              <a:rPr lang="en-US" sz="2200" dirty="0">
                <a:solidFill>
                  <a:srgbClr val="000000"/>
                </a:solidFill>
                <a:latin typeface="Calibri" panose="020F0502020204030204" pitchFamily="34" charset="0"/>
              </a:rPr>
              <a:t>	</a:t>
            </a:r>
            <a:endParaRPr lang="en-CA" sz="2200" dirty="0"/>
          </a:p>
        </p:txBody>
      </p:sp>
      <p:sp>
        <p:nvSpPr>
          <p:cNvPr id="3" name="TextBox 2">
            <a:extLst>
              <a:ext uri="{FF2B5EF4-FFF2-40B4-BE49-F238E27FC236}">
                <a16:creationId xmlns:a16="http://schemas.microsoft.com/office/drawing/2014/main" id="{D14B06F7-F723-49A5-9D6F-1E4309CE0A54}"/>
              </a:ext>
            </a:extLst>
          </p:cNvPr>
          <p:cNvSpPr txBox="1"/>
          <p:nvPr/>
        </p:nvSpPr>
        <p:spPr>
          <a:xfrm>
            <a:off x="145915" y="1218018"/>
            <a:ext cx="618679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a:t>
            </a:r>
            <a:r>
              <a:rPr lang="en-CA" sz="2800" b="1" dirty="0">
                <a:solidFill>
                  <a:srgbClr val="000000"/>
                </a:solidFill>
                <a:latin typeface="Calibri" panose="020F0502020204030204" pitchFamily="34" charset="0"/>
              </a:rPr>
              <a:t>20</a:t>
            </a: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 Northern Swordfish</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044116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14B06F7-F723-49A5-9D6F-1E4309CE0A54}"/>
              </a:ext>
            </a:extLst>
          </p:cNvPr>
          <p:cNvSpPr txBox="1"/>
          <p:nvPr/>
        </p:nvSpPr>
        <p:spPr>
          <a:xfrm>
            <a:off x="356601" y="1320551"/>
            <a:ext cx="81567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2022: Bluefin Tuna</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14229504-6229-611F-57B1-921BE40FC8C9}"/>
              </a:ext>
            </a:extLst>
          </p:cNvPr>
          <p:cNvSpPr txBox="1"/>
          <p:nvPr/>
        </p:nvSpPr>
        <p:spPr>
          <a:xfrm>
            <a:off x="846307" y="1994170"/>
            <a:ext cx="10116766" cy="4401205"/>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The SCRS Bluefin Tuna Species Group has made significant progress on MSE through 8 intersessional meetings, including three Panel 2 meetings and a series of Ambassador meetings.</a:t>
            </a:r>
          </a:p>
          <a:p>
            <a:pPr marL="342900" indent="-34290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This has been major accomplishment and effort by all involved with numerous ad hoc and unofficial meetings as well. </a:t>
            </a:r>
          </a:p>
          <a:p>
            <a:pPr marL="342900" indent="-34290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The latest CMP results incorporated the abundance indices up to 2021. </a:t>
            </a:r>
          </a:p>
          <a:p>
            <a:pPr marL="342900" indent="-342900">
              <a:buFont typeface="Arial" panose="020B0604020202020204" pitchFamily="34" charset="0"/>
              <a:buChar char="•"/>
            </a:pPr>
            <a:r>
              <a:rPr lang="en-US" sz="2000" dirty="0">
                <a:solidFill>
                  <a:srgbClr val="000000"/>
                </a:solidFill>
                <a:latin typeface="Calibri" panose="020F0502020204030204" pitchFamily="34" charset="0"/>
                <a:ea typeface="+mj-ea"/>
                <a:cs typeface="+mj-cs"/>
              </a:rPr>
              <a:t>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he number of CMP’s has been reduced from 11 original to 2 over the year based on several factors including a ranking process.</a:t>
            </a:r>
            <a:endParaRPr lang="en-US" sz="2000" dirty="0">
              <a:solidFill>
                <a:srgbClr val="000000"/>
              </a:solidFill>
              <a:latin typeface="Calibri" panose="020F0502020204030204" pitchFamily="34" charset="0"/>
              <a:ea typeface="+mj-ea"/>
              <a:cs typeface="+mj-cs"/>
            </a:endParaRPr>
          </a:p>
          <a:p>
            <a:pPr marL="342900" indent="-34290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Several key decision points relating to safety, stock status, management cycle, stability, management procedure, and review period are yet to be finalized after some additional analysis by the SCRS is provided.</a:t>
            </a:r>
          </a:p>
          <a:p>
            <a:pPr marL="342900" indent="-34290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Once resolved the BFT MSE is ready to be implemented and to provide TAC advice for both the east and the west BFT stocks.</a:t>
            </a:r>
          </a:p>
          <a:p>
            <a:pPr marL="342900" indent="-342900">
              <a:buFont typeface="Arial" panose="020B0604020202020204" pitchFamily="34" charset="0"/>
              <a:buChar char="•"/>
            </a:pPr>
            <a:r>
              <a:rPr lang="en-US" sz="2000" dirty="0">
                <a:solidFill>
                  <a:srgbClr val="000000"/>
                </a:solidFill>
                <a:latin typeface="Calibri" panose="020F0502020204030204" pitchFamily="34" charset="0"/>
                <a:ea typeface="+mj-ea"/>
                <a:cs typeface="+mj-cs"/>
              </a:rPr>
              <a:t>Further details to be discussed in the SCRS Panel 2 presentation and meeting.</a:t>
            </a:r>
            <a:endParaRPr lang="en-US" dirty="0"/>
          </a:p>
        </p:txBody>
      </p:sp>
    </p:spTree>
    <p:extLst>
      <p:ext uri="{BB962C8B-B14F-4D97-AF65-F5344CB8AC3E}">
        <p14:creationId xmlns:p14="http://schemas.microsoft.com/office/powerpoint/2010/main" val="3007861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14B06F7-F723-49A5-9D6F-1E4309CE0A54}"/>
              </a:ext>
            </a:extLst>
          </p:cNvPr>
          <p:cNvSpPr txBox="1"/>
          <p:nvPr/>
        </p:nvSpPr>
        <p:spPr>
          <a:xfrm>
            <a:off x="324932" y="1195671"/>
            <a:ext cx="81567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2022: Tropical Tunas</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7A6720AA-F397-F9BA-1946-9BECE004A8D1}"/>
              </a:ext>
            </a:extLst>
          </p:cNvPr>
          <p:cNvSpPr txBox="1"/>
          <p:nvPr/>
        </p:nvSpPr>
        <p:spPr>
          <a:xfrm>
            <a:off x="252664" y="1925053"/>
            <a:ext cx="11766884" cy="397031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Tropical Tuna: -  Parallel development of two MSE frameworks – western Skipjack and the multispecies (YFT, BET, and SKJ).</a:t>
            </a:r>
          </a:p>
          <a:p>
            <a:pPr marL="285750" indent="-285750">
              <a:buFont typeface="Arial" panose="020B0604020202020204" pitchFamily="34" charset="0"/>
              <a:buChar char="•"/>
            </a:pPr>
            <a:r>
              <a:rPr lang="en-US" dirty="0"/>
              <a:t>Major focus in 2022 on the east and west Skipjack stock assessment. (Discussed under Panel 1)</a:t>
            </a:r>
          </a:p>
          <a:p>
            <a:pPr marL="285750" indent="-285750">
              <a:buFont typeface="Arial" panose="020B0604020202020204" pitchFamily="34" charset="0"/>
              <a:buChar char="•"/>
            </a:pPr>
            <a:r>
              <a:rPr lang="en-US" dirty="0"/>
              <a:t>For  WSKJ MSE the initial operating models were conditioned with data for 1952 to 2020 following the 2022 skipjack stock assessment. </a:t>
            </a:r>
          </a:p>
          <a:p>
            <a:pPr marL="285750" indent="-285750">
              <a:buFont typeface="Arial" panose="020B0604020202020204" pitchFamily="34" charset="0"/>
              <a:buChar char="•"/>
            </a:pPr>
            <a:r>
              <a:rPr lang="en-US" dirty="0"/>
              <a:t>Robustness tests were conducted for recruitment variability and different levels of catch overages</a:t>
            </a:r>
          </a:p>
          <a:p>
            <a:pPr marL="285750" indent="-285750">
              <a:buFont typeface="Arial" panose="020B0604020202020204" pitchFamily="34" charset="0"/>
              <a:buChar char="•"/>
            </a:pPr>
            <a:r>
              <a:rPr lang="en-US" dirty="0"/>
              <a:t>The Multi-stock MSE is not as advanced.  At present, yellowfin and bigeye single-species operating models (OM) are available and preliminary conditioning is complete. for such OMs</a:t>
            </a:r>
          </a:p>
          <a:p>
            <a:pPr marL="285750" indent="-285750">
              <a:buFont typeface="Arial" panose="020B0604020202020204" pitchFamily="34" charset="0"/>
              <a:buChar char="•"/>
            </a:pPr>
            <a:r>
              <a:rPr lang="en-US" dirty="0"/>
              <a:t>Tasks to be completed include Harmonization of the fleet structure, conditioning the skipjack OM following the results of the 2022 E-SKJ stock assessment model, 3) linking the conditioned OMs of the three stocks,</a:t>
            </a:r>
          </a:p>
          <a:p>
            <a:pPr marL="285750" indent="-285750">
              <a:buFont typeface="Arial" panose="020B0604020202020204" pitchFamily="34" charset="0"/>
              <a:buChar char="•"/>
            </a:pPr>
            <a:r>
              <a:rPr lang="en-US" dirty="0"/>
              <a:t>The Committee noted the importance of communication with stakeholders and recommended a Panel 1 meeting for MSE discussions in 2023.</a:t>
            </a:r>
          </a:p>
          <a:p>
            <a:pPr marL="285750" indent="-285750">
              <a:buFont typeface="Arial" panose="020B0604020202020204" pitchFamily="34" charset="0"/>
              <a:buChar char="•"/>
            </a:pPr>
            <a:r>
              <a:rPr lang="en-US" dirty="0"/>
              <a:t>Training workshops on MSE and HCR for Portuguese and Spanish speaking scientists and managers under JCAP/ICCAT </a:t>
            </a:r>
          </a:p>
        </p:txBody>
      </p:sp>
    </p:spTree>
    <p:extLst>
      <p:ext uri="{BB962C8B-B14F-4D97-AF65-F5344CB8AC3E}">
        <p14:creationId xmlns:p14="http://schemas.microsoft.com/office/powerpoint/2010/main" val="3080846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4498-7367-4151-A490-8CA1977FACAD}"/>
              </a:ext>
            </a:extLst>
          </p:cNvPr>
          <p:cNvSpPr>
            <a:spLocks noGrp="1"/>
          </p:cNvSpPr>
          <p:nvPr>
            <p:ph type="title"/>
          </p:nvPr>
        </p:nvSpPr>
        <p:spPr>
          <a:xfrm>
            <a:off x="453190" y="132348"/>
            <a:ext cx="11325726" cy="932688"/>
          </a:xfrm>
        </p:spPr>
        <p:txBody>
          <a:bodyPr>
            <a:noAutofit/>
          </a:bodyPr>
          <a:lstStyle/>
          <a:p>
            <a:r>
              <a:rPr lang="en-CA" sz="3200" dirty="0"/>
              <a:t>2023 MSE Road Map: </a:t>
            </a:r>
            <a:r>
              <a:rPr lang="en-US" sz="3200" dirty="0"/>
              <a:t>Only the Northern Albacore and Tropical tunas MSE roadmaps were revised by the Committee</a:t>
            </a:r>
          </a:p>
        </p:txBody>
      </p:sp>
      <p:sp>
        <p:nvSpPr>
          <p:cNvPr id="4" name="Date Placeholder 3">
            <a:extLst>
              <a:ext uri="{FF2B5EF4-FFF2-40B4-BE49-F238E27FC236}">
                <a16:creationId xmlns:a16="http://schemas.microsoft.com/office/drawing/2014/main" id="{ACFC0CF3-08D6-4E2B-9A7D-4BD4E5A6F506}"/>
              </a:ext>
            </a:extLst>
          </p:cNvPr>
          <p:cNvSpPr>
            <a:spLocks noGrp="1"/>
          </p:cNvSpPr>
          <p:nvPr>
            <p:ph type="dt" sz="half" idx="10"/>
          </p:nvPr>
        </p:nvSpPr>
        <p:spPr/>
        <p:txBody>
          <a:bodyPr/>
          <a:lstStyle/>
          <a:p>
            <a:fld id="{A45F6806-AE6D-4930-922B-FC00F3E86430}" type="datetime5">
              <a:rPr lang="en-US" smtClean="0"/>
              <a:pPr/>
              <a:t>16-Nov-22</a:t>
            </a:fld>
            <a:endParaRPr lang="en-US" dirty="0"/>
          </a:p>
        </p:txBody>
      </p:sp>
      <p:sp>
        <p:nvSpPr>
          <p:cNvPr id="5" name="Footer Placeholder 4">
            <a:extLst>
              <a:ext uri="{FF2B5EF4-FFF2-40B4-BE49-F238E27FC236}">
                <a16:creationId xmlns:a16="http://schemas.microsoft.com/office/drawing/2014/main" id="{A5849671-0372-497D-AE36-5E27196A96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0678B8-4EAD-4B31-8AB5-E5C8CF8AB9B3}"/>
              </a:ext>
            </a:extLst>
          </p:cNvPr>
          <p:cNvSpPr>
            <a:spLocks noGrp="1"/>
          </p:cNvSpPr>
          <p:nvPr>
            <p:ph type="sldNum" sz="quarter" idx="12"/>
          </p:nvPr>
        </p:nvSpPr>
        <p:spPr/>
        <p:txBody>
          <a:bodyPr/>
          <a:lstStyle/>
          <a:p>
            <a:fld id="{DE50DEB3-00C6-4B15-95D3-20297EEC9831}" type="slidenum">
              <a:rPr lang="en-US" smtClean="0"/>
              <a:pPr/>
              <a:t>44</a:t>
            </a:fld>
            <a:endParaRPr lang="en-US" dirty="0"/>
          </a:p>
        </p:txBody>
      </p:sp>
      <p:pic>
        <p:nvPicPr>
          <p:cNvPr id="8" name="Picture 7">
            <a:extLst>
              <a:ext uri="{FF2B5EF4-FFF2-40B4-BE49-F238E27FC236}">
                <a16:creationId xmlns:a16="http://schemas.microsoft.com/office/drawing/2014/main" id="{5E01C147-D0BA-563D-7BCE-4B6D823816AF}"/>
              </a:ext>
            </a:extLst>
          </p:cNvPr>
          <p:cNvPicPr>
            <a:picLocks noChangeAspect="1"/>
          </p:cNvPicPr>
          <p:nvPr/>
        </p:nvPicPr>
        <p:blipFill rotWithShape="1">
          <a:blip r:embed="rId2"/>
          <a:srcRect l="7797" t="36843" r="10987" b="14736"/>
          <a:stretch/>
        </p:blipFill>
        <p:spPr>
          <a:xfrm>
            <a:off x="998622" y="1925053"/>
            <a:ext cx="9901989" cy="3320715"/>
          </a:xfrm>
          <a:prstGeom prst="rect">
            <a:avLst/>
          </a:prstGeom>
        </p:spPr>
      </p:pic>
      <p:pic>
        <p:nvPicPr>
          <p:cNvPr id="10" name="Picture 9">
            <a:extLst>
              <a:ext uri="{FF2B5EF4-FFF2-40B4-BE49-F238E27FC236}">
                <a16:creationId xmlns:a16="http://schemas.microsoft.com/office/drawing/2014/main" id="{896395E8-A380-5B88-60D7-6A126089EC17}"/>
              </a:ext>
            </a:extLst>
          </p:cNvPr>
          <p:cNvPicPr>
            <a:picLocks noChangeAspect="1"/>
          </p:cNvPicPr>
          <p:nvPr/>
        </p:nvPicPr>
        <p:blipFill rotWithShape="1">
          <a:blip r:embed="rId3"/>
          <a:srcRect l="7500" t="38070" r="11184" b="35790"/>
          <a:stretch/>
        </p:blipFill>
        <p:spPr>
          <a:xfrm>
            <a:off x="950495" y="4944979"/>
            <a:ext cx="9914021" cy="1792706"/>
          </a:xfrm>
          <a:prstGeom prst="rect">
            <a:avLst/>
          </a:prstGeom>
        </p:spPr>
      </p:pic>
      <p:pic>
        <p:nvPicPr>
          <p:cNvPr id="12" name="Picture 11">
            <a:extLst>
              <a:ext uri="{FF2B5EF4-FFF2-40B4-BE49-F238E27FC236}">
                <a16:creationId xmlns:a16="http://schemas.microsoft.com/office/drawing/2014/main" id="{FF4B33FC-039F-FF80-A8DD-1A871D133C73}"/>
              </a:ext>
            </a:extLst>
          </p:cNvPr>
          <p:cNvPicPr>
            <a:picLocks noChangeAspect="1"/>
          </p:cNvPicPr>
          <p:nvPr/>
        </p:nvPicPr>
        <p:blipFill rotWithShape="1">
          <a:blip r:embed="rId3"/>
          <a:srcRect l="7697" t="33685" r="10986" b="60702"/>
          <a:stretch/>
        </p:blipFill>
        <p:spPr>
          <a:xfrm>
            <a:off x="974558" y="1696453"/>
            <a:ext cx="9914021" cy="385012"/>
          </a:xfrm>
          <a:prstGeom prst="rect">
            <a:avLst/>
          </a:prstGeom>
        </p:spPr>
      </p:pic>
      <p:sp>
        <p:nvSpPr>
          <p:cNvPr id="13" name="TextBox 12">
            <a:extLst>
              <a:ext uri="{FF2B5EF4-FFF2-40B4-BE49-F238E27FC236}">
                <a16:creationId xmlns:a16="http://schemas.microsoft.com/office/drawing/2014/main" id="{2074562F-458C-3ACD-7B01-47476C601129}"/>
              </a:ext>
            </a:extLst>
          </p:cNvPr>
          <p:cNvSpPr txBox="1"/>
          <p:nvPr/>
        </p:nvSpPr>
        <p:spPr>
          <a:xfrm>
            <a:off x="348915" y="1179095"/>
            <a:ext cx="5775159" cy="369332"/>
          </a:xfrm>
          <a:prstGeom prst="rect">
            <a:avLst/>
          </a:prstGeom>
          <a:noFill/>
        </p:spPr>
        <p:txBody>
          <a:bodyPr wrap="square" rtlCol="0">
            <a:spAutoFit/>
          </a:bodyPr>
          <a:lstStyle/>
          <a:p>
            <a:r>
              <a:rPr lang="en-CA" b="1" dirty="0">
                <a:latin typeface="Times New Roman" panose="02020603050405020304" pitchFamily="18" charset="0"/>
                <a:cs typeface="Times New Roman" panose="02020603050405020304" pitchFamily="18" charset="0"/>
              </a:rPr>
              <a:t>Complete Table (2015-2025) shown in  Appendix 16</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470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3361" y="1488968"/>
            <a:ext cx="4791002" cy="1831143"/>
          </a:xfrm>
        </p:spPr>
        <p:txBody>
          <a:bodyPr>
            <a:normAutofit fontScale="90000"/>
          </a:bodyPr>
          <a:lstStyle/>
          <a:p>
            <a:pPr algn="ctr">
              <a:buSzPct val="150000"/>
            </a:pPr>
            <a:r>
              <a:rPr lang="en-GB" sz="3600" b="1" dirty="0">
                <a:solidFill>
                  <a:srgbClr val="0070C0"/>
                </a:solidFill>
                <a:latin typeface="Cambria" panose="02040503050406030204" pitchFamily="18" charset="0"/>
              </a:rPr>
              <a:t>SCRS </a:t>
            </a:r>
            <a:br>
              <a:rPr lang="en-GB" sz="3600" b="1" dirty="0">
                <a:solidFill>
                  <a:srgbClr val="0070C0"/>
                </a:solidFill>
                <a:latin typeface="Cambria" panose="02040503050406030204" pitchFamily="18" charset="0"/>
              </a:rPr>
            </a:br>
            <a:r>
              <a:rPr lang="en-GB" sz="3600" b="1" dirty="0">
                <a:solidFill>
                  <a:srgbClr val="0070C0"/>
                </a:solidFill>
                <a:latin typeface="Cambria" panose="02040503050406030204" pitchFamily="18" charset="0"/>
              </a:rPr>
              <a:t>Intersessional Meetings proposed for 2023.</a:t>
            </a:r>
            <a:br>
              <a:rPr lang="en-GB" sz="2800" b="1" dirty="0">
                <a:solidFill>
                  <a:srgbClr val="0070C0"/>
                </a:solidFill>
                <a:latin typeface="Cambria" panose="02040503050406030204" pitchFamily="18" charset="0"/>
              </a:rPr>
            </a:b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pic>
        <p:nvPicPr>
          <p:cNvPr id="3" name="Picture 2">
            <a:extLst>
              <a:ext uri="{FF2B5EF4-FFF2-40B4-BE49-F238E27FC236}">
                <a16:creationId xmlns:a16="http://schemas.microsoft.com/office/drawing/2014/main" id="{8231C849-BB08-4E70-94D7-19BACEB82A67}"/>
              </a:ext>
            </a:extLst>
          </p:cNvPr>
          <p:cNvPicPr>
            <a:picLocks noChangeAspect="1"/>
          </p:cNvPicPr>
          <p:nvPr/>
        </p:nvPicPr>
        <p:blipFill rotWithShape="1">
          <a:blip r:embed="rId4"/>
          <a:srcRect l="23388" t="14738" r="31415" b="7016"/>
          <a:stretch/>
        </p:blipFill>
        <p:spPr>
          <a:xfrm>
            <a:off x="5149481" y="0"/>
            <a:ext cx="7042519" cy="6858000"/>
          </a:xfrm>
          <a:prstGeom prst="rect">
            <a:avLst/>
          </a:prstGeom>
        </p:spPr>
      </p:pic>
      <p:sp>
        <p:nvSpPr>
          <p:cNvPr id="6" name="TextBox 5">
            <a:extLst>
              <a:ext uri="{FF2B5EF4-FFF2-40B4-BE49-F238E27FC236}">
                <a16:creationId xmlns:a16="http://schemas.microsoft.com/office/drawing/2014/main" id="{14ADC0D9-CAC9-672C-D25A-DC20E92C5CE1}"/>
              </a:ext>
            </a:extLst>
          </p:cNvPr>
          <p:cNvSpPr txBox="1"/>
          <p:nvPr/>
        </p:nvSpPr>
        <p:spPr>
          <a:xfrm>
            <a:off x="276726" y="3609474"/>
            <a:ext cx="4920916" cy="2308324"/>
          </a:xfrm>
          <a:prstGeom prst="rect">
            <a:avLst/>
          </a:prstGeom>
          <a:noFill/>
        </p:spPr>
        <p:txBody>
          <a:bodyPr wrap="square" rtlCol="0">
            <a:spAutoFit/>
          </a:bodyPr>
          <a:lstStyle/>
          <a:p>
            <a:r>
              <a:rPr lang="en-US" dirty="0"/>
              <a:t>Data Prep and Stock assessments will be conducted for Northern and Med Albacore, Atlantic Blue Shark, and Sailfish, plus 5 ongoing MSE processes.</a:t>
            </a:r>
          </a:p>
          <a:p>
            <a:endParaRPr lang="en-US" dirty="0"/>
          </a:p>
          <a:p>
            <a:r>
              <a:rPr lang="en-US" dirty="0"/>
              <a:t>This represents 27 meetings and approximately 78 days of SCRS associated meetings in 2023 (Details in Section 15.2).</a:t>
            </a:r>
          </a:p>
        </p:txBody>
      </p:sp>
    </p:spTree>
    <p:extLst>
      <p:ext uri="{BB962C8B-B14F-4D97-AF65-F5344CB8AC3E}">
        <p14:creationId xmlns:p14="http://schemas.microsoft.com/office/powerpoint/2010/main" val="2580695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55C5D9-3BD2-48BD-AA10-880F899482A7}"/>
              </a:ext>
            </a:extLst>
          </p:cNvPr>
          <p:cNvSpPr>
            <a:spLocks noGrp="1"/>
          </p:cNvSpPr>
          <p:nvPr>
            <p:ph type="dt" sz="half" idx="10"/>
          </p:nvPr>
        </p:nvSpPr>
        <p:spPr/>
        <p:txBody>
          <a:bodyPr/>
          <a:lstStyle/>
          <a:p>
            <a:fld id="{A45F6806-AE6D-4930-922B-FC00F3E86430}" type="datetime5">
              <a:rPr lang="en-US" smtClean="0"/>
              <a:pPr/>
              <a:t>16-Nov-22</a:t>
            </a:fld>
            <a:endParaRPr lang="en-US" dirty="0"/>
          </a:p>
        </p:txBody>
      </p:sp>
      <p:sp>
        <p:nvSpPr>
          <p:cNvPr id="5" name="Footer Placeholder 4">
            <a:extLst>
              <a:ext uri="{FF2B5EF4-FFF2-40B4-BE49-F238E27FC236}">
                <a16:creationId xmlns:a16="http://schemas.microsoft.com/office/drawing/2014/main" id="{6DE57CDD-1063-4BC8-A39D-84F081A6F6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FD7C4F-8506-48C4-8947-4860BB040725}"/>
              </a:ext>
            </a:extLst>
          </p:cNvPr>
          <p:cNvSpPr>
            <a:spLocks noGrp="1"/>
          </p:cNvSpPr>
          <p:nvPr>
            <p:ph type="sldNum" sz="quarter" idx="12"/>
          </p:nvPr>
        </p:nvSpPr>
        <p:spPr/>
        <p:txBody>
          <a:bodyPr/>
          <a:lstStyle/>
          <a:p>
            <a:fld id="{DE50DEB3-00C6-4B15-95D3-20297EEC9831}" type="slidenum">
              <a:rPr lang="en-US" smtClean="0"/>
              <a:pPr/>
              <a:t>46</a:t>
            </a:fld>
            <a:endParaRPr lang="en-US" dirty="0"/>
          </a:p>
        </p:txBody>
      </p:sp>
      <p:pic>
        <p:nvPicPr>
          <p:cNvPr id="9" name="Picture 8">
            <a:extLst>
              <a:ext uri="{FF2B5EF4-FFF2-40B4-BE49-F238E27FC236}">
                <a16:creationId xmlns:a16="http://schemas.microsoft.com/office/drawing/2014/main" id="{F305A2D8-0A4F-4603-BF57-4AB1C07FC47E}"/>
              </a:ext>
            </a:extLst>
          </p:cNvPr>
          <p:cNvPicPr>
            <a:picLocks noChangeAspect="1"/>
          </p:cNvPicPr>
          <p:nvPr/>
        </p:nvPicPr>
        <p:blipFill>
          <a:blip r:embed="rId2"/>
          <a:stretch>
            <a:fillRect/>
          </a:stretch>
        </p:blipFill>
        <p:spPr>
          <a:xfrm>
            <a:off x="0" y="0"/>
            <a:ext cx="12192000" cy="1164336"/>
          </a:xfrm>
          <a:prstGeom prst="rect">
            <a:avLst/>
          </a:prstGeom>
        </p:spPr>
      </p:pic>
      <p:pic>
        <p:nvPicPr>
          <p:cNvPr id="3" name="Picture 2">
            <a:extLst>
              <a:ext uri="{FF2B5EF4-FFF2-40B4-BE49-F238E27FC236}">
                <a16:creationId xmlns:a16="http://schemas.microsoft.com/office/drawing/2014/main" id="{E265BBAC-0127-22AA-3CD1-50612BF631A6}"/>
              </a:ext>
            </a:extLst>
          </p:cNvPr>
          <p:cNvPicPr>
            <a:picLocks noChangeAspect="1"/>
          </p:cNvPicPr>
          <p:nvPr/>
        </p:nvPicPr>
        <p:blipFill rotWithShape="1">
          <a:blip r:embed="rId3"/>
          <a:srcRect l="18454" t="9824" r="22632" b="20176"/>
          <a:stretch/>
        </p:blipFill>
        <p:spPr>
          <a:xfrm>
            <a:off x="2999872" y="818147"/>
            <a:ext cx="9192128" cy="6143482"/>
          </a:xfrm>
          <a:prstGeom prst="rect">
            <a:avLst/>
          </a:prstGeom>
        </p:spPr>
      </p:pic>
      <p:sp>
        <p:nvSpPr>
          <p:cNvPr id="10" name="TextBox 9">
            <a:extLst>
              <a:ext uri="{FF2B5EF4-FFF2-40B4-BE49-F238E27FC236}">
                <a16:creationId xmlns:a16="http://schemas.microsoft.com/office/drawing/2014/main" id="{A65936FC-5967-5597-8DEF-9AB5C54BE464}"/>
              </a:ext>
            </a:extLst>
          </p:cNvPr>
          <p:cNvSpPr txBox="1"/>
          <p:nvPr/>
        </p:nvSpPr>
        <p:spPr>
          <a:xfrm>
            <a:off x="324851" y="2634916"/>
            <a:ext cx="2514601" cy="1200329"/>
          </a:xfrm>
          <a:prstGeom prst="rect">
            <a:avLst/>
          </a:prstGeom>
          <a:noFill/>
        </p:spPr>
        <p:txBody>
          <a:bodyPr wrap="square" rtlCol="0">
            <a:spAutoFit/>
          </a:bodyPr>
          <a:lstStyle/>
          <a:p>
            <a:pPr algn="ctr"/>
            <a:r>
              <a:rPr lang="en-CA" sz="2400" b="1" dirty="0"/>
              <a:t>Proposed </a:t>
            </a:r>
          </a:p>
          <a:p>
            <a:pPr algn="ctr"/>
            <a:r>
              <a:rPr lang="en-CA" sz="2400" b="1" dirty="0"/>
              <a:t>SCRS  Calendar for 2023</a:t>
            </a:r>
            <a:endParaRPr lang="en-US" sz="2400" b="1" dirty="0"/>
          </a:p>
        </p:txBody>
      </p:sp>
    </p:spTree>
    <p:extLst>
      <p:ext uri="{BB962C8B-B14F-4D97-AF65-F5344CB8AC3E}">
        <p14:creationId xmlns:p14="http://schemas.microsoft.com/office/powerpoint/2010/main" val="3770669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912186" y="597744"/>
            <a:ext cx="653686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Recommendations with financial implications </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3112533-1D23-45B9-A80A-9355BB2FFE0B}"/>
              </a:ext>
            </a:extLst>
          </p:cNvPr>
          <p:cNvSpPr txBox="1"/>
          <p:nvPr/>
        </p:nvSpPr>
        <p:spPr>
          <a:xfrm>
            <a:off x="333517" y="2056686"/>
            <a:ext cx="11197318"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Stock assessment methods (WGSAM): 2023 Budget (€65,000)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 </a:t>
            </a:r>
            <a:r>
              <a:rPr kumimoji="0" lang="en-US" sz="1800" b="0" i="0" u="none" strike="noStrike" kern="1200" cap="none" spc="0" normalizeH="0" baseline="0" noProof="0" dirty="0">
                <a:ln>
                  <a:noFill/>
                </a:ln>
                <a:solidFill>
                  <a:prstClr val="black"/>
                </a:solidFill>
                <a:effectLst/>
                <a:uLnTx/>
                <a:uFillTx/>
                <a:latin typeface="Constantia"/>
                <a:ea typeface="+mn-ea"/>
                <a:cs typeface="+mn-cs"/>
              </a:rPr>
              <a:t>- </a:t>
            </a:r>
            <a:r>
              <a:rPr lang="en-US" dirty="0"/>
              <a:t>Bycatch estimation tool similar to SDM/LLSIM and the bycatch estimation tool be further explored to address the SCRS general need to estimate bycatch of species  (not limited to, billfish and shark). this work be carried out in 2022 under a contracted expert.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 - </a:t>
            </a:r>
            <a:r>
              <a:rPr lang="en-US" dirty="0"/>
              <a:t>Website engine search tool for scientific papers: Documents to be OCRed to make the contents searchable and indexed. Requires a dedicated staff member or a short-term contract to set system up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Sub-committee on Ecosystems and By-catch : 2023 Budget(€65,000)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nstantia"/>
              </a:rPr>
              <a:t>- </a:t>
            </a:r>
            <a:r>
              <a:rPr lang="en-US" dirty="0"/>
              <a:t>financial assistance to complete the development of a quasi-quantitative tool for evaluating species of priority for management</a:t>
            </a: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dirty="0"/>
              <a:t>financial assistance for 5-7 scientists </a:t>
            </a:r>
            <a:r>
              <a:rPr kumimoji="0" lang="en-US" sz="1800" b="0" i="0" u="none" strike="noStrike" kern="1200" cap="none" spc="0" normalizeH="0" baseline="0" noProof="0" dirty="0">
                <a:ln>
                  <a:noFill/>
                </a:ln>
                <a:solidFill>
                  <a:prstClr val="black"/>
                </a:solidFill>
                <a:effectLst/>
                <a:uLnTx/>
                <a:uFillTx/>
                <a:latin typeface="Constantia"/>
                <a:ea typeface="+mn-ea"/>
                <a:cs typeface="+mn-cs"/>
              </a:rPr>
              <a:t>to attend</a:t>
            </a:r>
            <a:r>
              <a:rPr lang="en-US" dirty="0"/>
              <a:t> a collaborative workshop on the relevance and delineation of candidate ecoregions within the ICCAT Convention area to foster discussion on operationalizing the EBFM.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The Sub-committee on Statistics : 2023 Budget (€6,000)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 </a:t>
            </a:r>
            <a:r>
              <a:rPr lang="en-US" dirty="0"/>
              <a:t>The Committee recommended continued development of interactive front-end applications for making and publishing graphical dashboards of ICCAT statistical datasets and provide the necessary financial resources for its full implementation.</a:t>
            </a: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8" name="TextBox 7">
            <a:extLst>
              <a:ext uri="{FF2B5EF4-FFF2-40B4-BE49-F238E27FC236}">
                <a16:creationId xmlns:a16="http://schemas.microsoft.com/office/drawing/2014/main" id="{68C2A33E-3E22-44DE-A2FA-A3EE816D98F5}"/>
              </a:ext>
            </a:extLst>
          </p:cNvPr>
          <p:cNvSpPr txBox="1"/>
          <p:nvPr/>
        </p:nvSpPr>
        <p:spPr>
          <a:xfrm>
            <a:off x="190498" y="1247775"/>
            <a:ext cx="118438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onstantia"/>
                <a:ea typeface="+mn-ea"/>
                <a:cs typeface="+mn-cs"/>
              </a:rPr>
              <a:t>Note: Species working group recommendations with financial implications will be presented in the appropriate panel.</a:t>
            </a:r>
          </a:p>
        </p:txBody>
      </p:sp>
    </p:spTree>
    <p:extLst>
      <p:ext uri="{BB962C8B-B14F-4D97-AF65-F5344CB8AC3E}">
        <p14:creationId xmlns:p14="http://schemas.microsoft.com/office/powerpoint/2010/main" val="3847200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6514894" y="491966"/>
            <a:ext cx="382023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SCRS Chair </a:t>
            </a:r>
            <a:r>
              <a:rPr kumimoji="0" lang="en-GB"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Chair</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14B06F7-F723-49A5-9D6F-1E4309CE0A54}"/>
              </a:ext>
            </a:extLst>
          </p:cNvPr>
          <p:cNvSpPr txBox="1"/>
          <p:nvPr/>
        </p:nvSpPr>
        <p:spPr>
          <a:xfrm>
            <a:off x="324932" y="1195671"/>
            <a:ext cx="33447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SCRS Chair Elections</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7A6720AA-F397-F9BA-1946-9BECE004A8D1}"/>
              </a:ext>
            </a:extLst>
          </p:cNvPr>
          <p:cNvSpPr txBox="1"/>
          <p:nvPr/>
        </p:nvSpPr>
        <p:spPr>
          <a:xfrm>
            <a:off x="252664" y="1925053"/>
            <a:ext cx="11766884" cy="267765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t>Dr Gary Melvin will step as Chair of the SCRS after 4 years in office at the end of this year.</a:t>
            </a:r>
          </a:p>
          <a:p>
            <a:pPr marL="285750" indent="-285750">
              <a:buFont typeface="Arial" panose="020B0604020202020204" pitchFamily="34" charset="0"/>
              <a:buChar char="•"/>
            </a:pPr>
            <a:r>
              <a:rPr lang="en-US" sz="2400" dirty="0"/>
              <a:t>Elections were held during the 2022 SCRS Plenary with two individuals being nominated for the position.</a:t>
            </a:r>
          </a:p>
          <a:p>
            <a:pPr marL="285750" indent="-285750">
              <a:buFont typeface="Arial" panose="020B0604020202020204" pitchFamily="34" charset="0"/>
              <a:buChar char="•"/>
            </a:pPr>
            <a:r>
              <a:rPr lang="en-US" sz="2400" dirty="0"/>
              <a:t>Pleased to announce that Dr Craig Brown of the USA was elected as SCRS Chair for a two-year term. </a:t>
            </a:r>
          </a:p>
          <a:p>
            <a:pPr marL="285750" indent="-285750">
              <a:buFont typeface="Arial" panose="020B0604020202020204" pitchFamily="34" charset="0"/>
              <a:buChar char="•"/>
            </a:pPr>
            <a:r>
              <a:rPr lang="en-US" sz="2400" dirty="0"/>
              <a:t>Dr Brown  noted that he will decide on a Vice Chair in the near future.</a:t>
            </a:r>
          </a:p>
        </p:txBody>
      </p:sp>
      <p:sp>
        <p:nvSpPr>
          <p:cNvPr id="2" name="TextBox 1">
            <a:extLst>
              <a:ext uri="{FF2B5EF4-FFF2-40B4-BE49-F238E27FC236}">
                <a16:creationId xmlns:a16="http://schemas.microsoft.com/office/drawing/2014/main" id="{DBC266DF-59FE-81F7-397A-0498D18811E5}"/>
              </a:ext>
            </a:extLst>
          </p:cNvPr>
          <p:cNvSpPr txBox="1"/>
          <p:nvPr/>
        </p:nvSpPr>
        <p:spPr>
          <a:xfrm>
            <a:off x="437745" y="4902740"/>
            <a:ext cx="11070076" cy="1692771"/>
          </a:xfrm>
          <a:prstGeom prst="rect">
            <a:avLst/>
          </a:prstGeom>
          <a:noFill/>
        </p:spPr>
        <p:txBody>
          <a:bodyPr wrap="square" rtlCol="0">
            <a:spAutoFit/>
          </a:bodyPr>
          <a:lstStyle/>
          <a:p>
            <a:r>
              <a:rPr lang="en-US" sz="2400" b="1" dirty="0"/>
              <a:t>Data dissemination.</a:t>
            </a:r>
          </a:p>
          <a:p>
            <a:r>
              <a:rPr lang="en-US" sz="2000" dirty="0">
                <a:latin typeface="Times New Roman" panose="02020603050405020304" pitchFamily="18" charset="0"/>
                <a:cs typeface="Times New Roman" panose="02020603050405020304" pitchFamily="18" charset="0"/>
              </a:rPr>
              <a:t>No editorial changes were received to the AMENDMENT OF THE RULES AND PROCEDURES FOR THE PROTECTION, ACCESS TO, AND DISSEMINATION OF DATA COMPILED BY ICCAT, which was adopted last year by the Commission (as doc PLE-11A/2021) but provisionally for 1 year.</a:t>
            </a:r>
          </a:p>
          <a:p>
            <a:r>
              <a:rPr lang="en-US" sz="2000" dirty="0">
                <a:latin typeface="Times New Roman" panose="02020603050405020304" pitchFamily="18" charset="0"/>
                <a:cs typeface="Times New Roman" panose="02020603050405020304" pitchFamily="18" charset="0"/>
              </a:rPr>
              <a:t>Can this amendment (posted as PLE-110) now be considered adopted as it is?</a:t>
            </a:r>
          </a:p>
        </p:txBody>
      </p:sp>
    </p:spTree>
    <p:extLst>
      <p:ext uri="{BB962C8B-B14F-4D97-AF65-F5344CB8AC3E}">
        <p14:creationId xmlns:p14="http://schemas.microsoft.com/office/powerpoint/2010/main" val="4185644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7B2F2-A718-4EB7-A888-671F6522746E}"/>
              </a:ext>
            </a:extLst>
          </p:cNvPr>
          <p:cNvSpPr>
            <a:spLocks noGrp="1"/>
          </p:cNvSpPr>
          <p:nvPr>
            <p:ph idx="1"/>
          </p:nvPr>
        </p:nvSpPr>
        <p:spPr>
          <a:xfrm>
            <a:off x="593835" y="1872417"/>
            <a:ext cx="10972800" cy="4389120"/>
          </a:xfrm>
          <a:solidFill>
            <a:schemeClr val="bg1"/>
          </a:solidFill>
        </p:spPr>
        <p:txBody>
          <a:bodyPr/>
          <a:lstStyle/>
          <a:p>
            <a:r>
              <a:rPr lang="en-CA" dirty="0">
                <a:latin typeface="Tisa Offc Serif Pro" panose="02010504030101020102" pitchFamily="2" charset="0"/>
              </a:rPr>
              <a:t>Last year the SCRS introduced a proposal to increase the interpretation at official SCRS meetings beyond the traditional Plenary.</a:t>
            </a:r>
          </a:p>
          <a:p>
            <a:r>
              <a:rPr lang="en-CA" dirty="0">
                <a:latin typeface="Tisa Offc Serif Pro" panose="02010504030101020102" pitchFamily="2" charset="0"/>
              </a:rPr>
              <a:t>The purpose was to increase the understanding and active participation of non-English speaking members.</a:t>
            </a:r>
          </a:p>
          <a:p>
            <a:r>
              <a:rPr lang="en-CA" dirty="0">
                <a:latin typeface="Tisa Offc Serif Pro" panose="02010504030101020102" pitchFamily="2" charset="0"/>
              </a:rPr>
              <a:t>Although the proposal provided a number of options and meeting type priorities, the request for funding was declined until further information requested by the Commission was made available.</a:t>
            </a:r>
          </a:p>
          <a:p>
            <a:r>
              <a:rPr lang="en-CA" dirty="0">
                <a:latin typeface="Tisa Offc Serif Pro" panose="020B0604020202020204" pitchFamily="2" charset="0"/>
              </a:rPr>
              <a:t>This information is provided in SCI-152B and contains analyses based on number of participants and the number pf CPC  which would benefit.</a:t>
            </a:r>
          </a:p>
          <a:p>
            <a:r>
              <a:rPr lang="en-CA" dirty="0">
                <a:latin typeface="Tisa Offc Serif Pro" panose="020B0604020202020204" pitchFamily="2" charset="0"/>
              </a:rPr>
              <a:t>The proposal will be discussed further during </a:t>
            </a:r>
            <a:r>
              <a:rPr lang="en-CA" dirty="0" err="1">
                <a:latin typeface="Tisa Offc Serif Pro" panose="020B0604020202020204" pitchFamily="2" charset="0"/>
              </a:rPr>
              <a:t>StacFad</a:t>
            </a:r>
            <a:r>
              <a:rPr lang="en-CA" dirty="0">
                <a:latin typeface="Tisa Offc Serif Pro" panose="020B0604020202020204" pitchFamily="2" charset="0"/>
              </a:rPr>
              <a:t>.</a:t>
            </a:r>
            <a:endParaRPr lang="en-US" dirty="0">
              <a:latin typeface="Tisa Offc Serif Pro" panose="020B0604020202020204" pitchFamily="2" charset="0"/>
            </a:endParaRPr>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fld id="{A45F6806-AE6D-4930-922B-FC00F3E86430}" type="datetime5">
              <a:rPr lang="en-US" smtClean="0"/>
              <a:pPr/>
              <a:t>16-Nov-22</a:t>
            </a:fld>
            <a:endParaRPr lang="en-US" dirty="0"/>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fld id="{DE50DEB3-00C6-4B15-95D3-20297EEC9831}" type="slidenum">
              <a:rPr lang="en-US" smtClean="0"/>
              <a:pPr/>
              <a:t>49</a:t>
            </a:fld>
            <a:endParaRPr lang="en-US" dirty="0"/>
          </a:p>
        </p:txBody>
      </p:sp>
      <p:pic>
        <p:nvPicPr>
          <p:cNvPr id="7" name="Content Placeholder 3" descr="banner.jpg">
            <a:extLst>
              <a:ext uri="{FF2B5EF4-FFF2-40B4-BE49-F238E27FC236}">
                <a16:creationId xmlns:a16="http://schemas.microsoft.com/office/drawing/2014/main" id="{8660395C-F084-4C70-4BFB-4EBD9408E01D}"/>
              </a:ext>
            </a:extLst>
          </p:cNvPr>
          <p:cNvPicPr>
            <a:picLocks noChangeAspect="1"/>
          </p:cNvPicPr>
          <p:nvPr/>
        </p:nvPicPr>
        <p:blipFill>
          <a:blip r:embed="rId2" cstate="print"/>
          <a:srcRect b="24000"/>
          <a:stretch>
            <a:fillRect/>
          </a:stretch>
        </p:blipFill>
        <p:spPr>
          <a:xfrm>
            <a:off x="0" y="0"/>
            <a:ext cx="12192000" cy="1164772"/>
          </a:xfrm>
          <a:prstGeom prst="rect">
            <a:avLst/>
          </a:prstGeom>
        </p:spPr>
      </p:pic>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1219200" y="173421"/>
            <a:ext cx="10195034" cy="1216467"/>
          </a:xfrm>
          <a:solidFill>
            <a:schemeClr val="bg1"/>
          </a:solidFill>
        </p:spPr>
        <p:txBody>
          <a:bodyPr>
            <a:normAutofit fontScale="90000"/>
          </a:bodyPr>
          <a:lstStyle/>
          <a:p>
            <a:r>
              <a:rPr lang="en-US" dirty="0">
                <a:solidFill>
                  <a:schemeClr val="tx1"/>
                </a:solidFill>
              </a:rPr>
              <a:t>Priorities and interpreting costs for SCRS intersessional meetings</a:t>
            </a:r>
          </a:p>
        </p:txBody>
      </p:sp>
    </p:spTree>
    <p:extLst>
      <p:ext uri="{BB962C8B-B14F-4D97-AF65-F5344CB8AC3E}">
        <p14:creationId xmlns:p14="http://schemas.microsoft.com/office/powerpoint/2010/main" val="426276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FF2F-C59C-4C23-A15A-1C3BC4402C07}"/>
              </a:ext>
            </a:extLst>
          </p:cNvPr>
          <p:cNvSpPr>
            <a:spLocks noGrp="1"/>
          </p:cNvSpPr>
          <p:nvPr>
            <p:ph type="title"/>
          </p:nvPr>
        </p:nvSpPr>
        <p:spPr>
          <a:xfrm>
            <a:off x="566904" y="487843"/>
            <a:ext cx="11029616" cy="1013800"/>
          </a:xfrm>
        </p:spPr>
        <p:txBody>
          <a:bodyPr/>
          <a:lstStyle/>
          <a:p>
            <a:r>
              <a:rPr lang="en-US" sz="2800" dirty="0">
                <a:solidFill>
                  <a:schemeClr val="bg1"/>
                </a:solidFill>
              </a:rPr>
              <a:t>Secretariat Activities in Research and Statistics</a:t>
            </a:r>
            <a:endParaRPr lang="en-CA" sz="2800" dirty="0"/>
          </a:p>
        </p:txBody>
      </p:sp>
      <p:sp>
        <p:nvSpPr>
          <p:cNvPr id="3" name="Content Placeholder 2">
            <a:extLst>
              <a:ext uri="{FF2B5EF4-FFF2-40B4-BE49-F238E27FC236}">
                <a16:creationId xmlns:a16="http://schemas.microsoft.com/office/drawing/2014/main" id="{FDD50B5A-AC0A-473E-B24A-677094AEE425}"/>
              </a:ext>
            </a:extLst>
          </p:cNvPr>
          <p:cNvSpPr>
            <a:spLocks noGrp="1"/>
          </p:cNvSpPr>
          <p:nvPr>
            <p:ph idx="1"/>
          </p:nvPr>
        </p:nvSpPr>
        <p:spPr>
          <a:xfrm>
            <a:off x="311700" y="1900166"/>
            <a:ext cx="11459886" cy="2629793"/>
          </a:xfrm>
        </p:spPr>
        <p:txBody>
          <a:bodyPr>
            <a:noAutofit/>
          </a:bodyPr>
          <a:lstStyle/>
          <a:p>
            <a:r>
              <a:rPr lang="en-US" sz="2400" dirty="0">
                <a:solidFill>
                  <a:schemeClr val="tx1"/>
                </a:solidFill>
              </a:rPr>
              <a:t>The ICCAT Secretariat provides critical technical and logistical support to the SCRS in all the aspects of the Standing Committee’s work. This includes support for coordination of meetings, multiple  research programs, database management of fishery data reported to ICCAT, coordination of SCRS report and document publication, contracting, meeting coordination, capacity building initiatives, and training. Without this support much of the work accomplished by the SCRS would be impossible.</a:t>
            </a:r>
            <a:endParaRPr lang="en-CA" sz="2400" dirty="0">
              <a:solidFill>
                <a:schemeClr val="tx1"/>
              </a:solidFill>
            </a:endParaRPr>
          </a:p>
        </p:txBody>
      </p:sp>
      <p:sp>
        <p:nvSpPr>
          <p:cNvPr id="7" name="TextBox 6">
            <a:extLst>
              <a:ext uri="{FF2B5EF4-FFF2-40B4-BE49-F238E27FC236}">
                <a16:creationId xmlns:a16="http://schemas.microsoft.com/office/drawing/2014/main" id="{E10C8116-0B50-4247-A03B-9899ED874249}"/>
              </a:ext>
            </a:extLst>
          </p:cNvPr>
          <p:cNvSpPr txBox="1"/>
          <p:nvPr/>
        </p:nvSpPr>
        <p:spPr>
          <a:xfrm>
            <a:off x="5624946" y="4438923"/>
            <a:ext cx="1537854" cy="338554"/>
          </a:xfrm>
          <a:prstGeom prst="rect">
            <a:avLst/>
          </a:prstGeom>
          <a:noFill/>
        </p:spPr>
        <p:txBody>
          <a:bodyPr wrap="square" rtlCol="0">
            <a:spAutoFit/>
          </a:bodyPr>
          <a:lstStyle/>
          <a:p>
            <a:r>
              <a:rPr lang="en-CA" sz="1600" b="1" dirty="0" err="1"/>
              <a:t>BillFishes</a:t>
            </a:r>
            <a:endParaRPr lang="en-US" sz="1600" b="1" dirty="0"/>
          </a:p>
        </p:txBody>
      </p:sp>
      <p:pic>
        <p:nvPicPr>
          <p:cNvPr id="12" name="Picture 11">
            <a:extLst>
              <a:ext uri="{FF2B5EF4-FFF2-40B4-BE49-F238E27FC236}">
                <a16:creationId xmlns:a16="http://schemas.microsoft.com/office/drawing/2014/main" id="{3348B5C3-EBBB-427B-FDBB-4E918107A2B1}"/>
              </a:ext>
            </a:extLst>
          </p:cNvPr>
          <p:cNvPicPr>
            <a:picLocks noChangeAspect="1"/>
          </p:cNvPicPr>
          <p:nvPr/>
        </p:nvPicPr>
        <p:blipFill>
          <a:blip r:embed="rId2"/>
          <a:stretch>
            <a:fillRect/>
          </a:stretch>
        </p:blipFill>
        <p:spPr>
          <a:xfrm>
            <a:off x="59267" y="4358649"/>
            <a:ext cx="3754802" cy="2499351"/>
          </a:xfrm>
          <a:prstGeom prst="rect">
            <a:avLst/>
          </a:prstGeom>
        </p:spPr>
      </p:pic>
      <p:pic>
        <p:nvPicPr>
          <p:cNvPr id="14" name="Picture 13">
            <a:extLst>
              <a:ext uri="{FF2B5EF4-FFF2-40B4-BE49-F238E27FC236}">
                <a16:creationId xmlns:a16="http://schemas.microsoft.com/office/drawing/2014/main" id="{6EC699AC-CEFA-5DE0-D07C-9F7F983EA900}"/>
              </a:ext>
            </a:extLst>
          </p:cNvPr>
          <p:cNvPicPr>
            <a:picLocks noChangeAspect="1"/>
          </p:cNvPicPr>
          <p:nvPr/>
        </p:nvPicPr>
        <p:blipFill>
          <a:blip r:embed="rId3"/>
          <a:stretch>
            <a:fillRect/>
          </a:stretch>
        </p:blipFill>
        <p:spPr>
          <a:xfrm>
            <a:off x="3928533" y="4368800"/>
            <a:ext cx="3745324" cy="2489200"/>
          </a:xfrm>
          <a:prstGeom prst="rect">
            <a:avLst/>
          </a:prstGeom>
        </p:spPr>
      </p:pic>
      <p:pic>
        <p:nvPicPr>
          <p:cNvPr id="16" name="Picture 15">
            <a:extLst>
              <a:ext uri="{FF2B5EF4-FFF2-40B4-BE49-F238E27FC236}">
                <a16:creationId xmlns:a16="http://schemas.microsoft.com/office/drawing/2014/main" id="{45433A6E-E0B7-02F7-4963-0083F70021D3}"/>
              </a:ext>
            </a:extLst>
          </p:cNvPr>
          <p:cNvPicPr>
            <a:picLocks noChangeAspect="1"/>
          </p:cNvPicPr>
          <p:nvPr/>
        </p:nvPicPr>
        <p:blipFill>
          <a:blip r:embed="rId4"/>
          <a:stretch>
            <a:fillRect/>
          </a:stretch>
        </p:blipFill>
        <p:spPr>
          <a:xfrm>
            <a:off x="7789333" y="4348153"/>
            <a:ext cx="3776390" cy="2509847"/>
          </a:xfrm>
          <a:prstGeom prst="rect">
            <a:avLst/>
          </a:prstGeom>
        </p:spPr>
      </p:pic>
    </p:spTree>
    <p:extLst>
      <p:ext uri="{BB962C8B-B14F-4D97-AF65-F5344CB8AC3E}">
        <p14:creationId xmlns:p14="http://schemas.microsoft.com/office/powerpoint/2010/main" val="355197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0A03B-1DEF-482C-A119-0B319BAC240E}"/>
              </a:ext>
            </a:extLst>
          </p:cNvPr>
          <p:cNvSpPr>
            <a:spLocks noGrp="1"/>
          </p:cNvSpPr>
          <p:nvPr>
            <p:ph idx="1"/>
          </p:nvPr>
        </p:nvSpPr>
        <p:spPr>
          <a:xfrm>
            <a:off x="363478" y="1182914"/>
            <a:ext cx="11393094" cy="5522685"/>
          </a:xfrm>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In addition to the normal activities on statistics, publications, data, funds management and other duties, the Secretariat has</a:t>
            </a:r>
          </a:p>
          <a:p>
            <a:r>
              <a:rPr lang="en-US" sz="2000" dirty="0">
                <a:latin typeface="Times New Roman" panose="02020603050405020304" pitchFamily="18" charset="0"/>
                <a:cs typeface="Times New Roman" panose="02020603050405020304" pitchFamily="18" charset="0"/>
              </a:rPr>
              <a:t>Dedicated a lot of additional work to the preparation of and attendance to SCRS meetings (virtual and Hybrid - 38 SCRS and COM/SCRS official online and 11 workshops and SCRS Technical subgroups Mtg.</a:t>
            </a:r>
          </a:p>
          <a:p>
            <a:r>
              <a:rPr lang="en-US" sz="2000" dirty="0">
                <a:latin typeface="Times New Roman" panose="02020603050405020304" pitchFamily="18" charset="0"/>
                <a:cs typeface="Times New Roman" panose="02020603050405020304" pitchFamily="18" charset="0"/>
              </a:rPr>
              <a:t>Participation in an excessive number (6) stock assessments and associated data prep meetings.</a:t>
            </a:r>
          </a:p>
          <a:p>
            <a:r>
              <a:rPr lang="en-US" sz="2000" dirty="0">
                <a:latin typeface="Times New Roman" panose="02020603050405020304" pitchFamily="18" charset="0"/>
                <a:cs typeface="Times New Roman" panose="02020603050405020304" pitchFamily="18" charset="0"/>
              </a:rPr>
              <a:t>Highlighted the effort being made on the development of the ICCAT Integrated Online Management System (IOMS)</a:t>
            </a:r>
          </a:p>
          <a:p>
            <a:r>
              <a:rPr lang="en-US" sz="2000" dirty="0">
                <a:latin typeface="Times New Roman" panose="02020603050405020304" pitchFamily="18" charset="0"/>
                <a:cs typeface="Times New Roman" panose="02020603050405020304" pitchFamily="18" charset="0"/>
              </a:rPr>
              <a:t>Updated and expansion of Chapter 2 of the ICCAT Manual, including translation. </a:t>
            </a:r>
          </a:p>
          <a:p>
            <a:r>
              <a:rPr lang="en-US" sz="2000" dirty="0">
                <a:latin typeface="Times New Roman" panose="02020603050405020304" pitchFamily="18" charset="0"/>
                <a:cs typeface="Times New Roman" panose="02020603050405020304" pitchFamily="18" charset="0"/>
              </a:rPr>
              <a:t>International cooperation. : UN Marine Biodiversity of Areas Beyond National Jurisdiction (BBNJ) process, FAO Committee of Fisheries (COFI), FAO Coordinating Working Group on Fishery Statistics (CWP), General Fisheries Commission for the Mediterranean (GFCM), International Council for the Exploration of the Sea (ICES), Western Central Atlantic Fishery Commission (WECAFC), Mediterranean Advisory Council (MEDAC), Convention on International Trade in Endangered Species of Wild Fauna and Flora (CITES), EU Regional Coordination Group Large </a:t>
            </a:r>
            <a:r>
              <a:rPr lang="en-US" sz="2000" dirty="0" err="1">
                <a:latin typeface="Times New Roman" panose="02020603050405020304" pitchFamily="18" charset="0"/>
                <a:cs typeface="Times New Roman" panose="02020603050405020304" pitchFamily="18" charset="0"/>
              </a:rPr>
              <a:t>Pelagics</a:t>
            </a:r>
            <a:r>
              <a:rPr lang="en-US" sz="2000" dirty="0">
                <a:latin typeface="Times New Roman" panose="02020603050405020304" pitchFamily="18" charset="0"/>
                <a:cs typeface="Times New Roman" panose="02020603050405020304" pitchFamily="18" charset="0"/>
              </a:rPr>
              <a:t> (RCG LP) and Regional Fishery Body Secretariats’ Network (RSN)</a:t>
            </a:r>
          </a:p>
          <a:p>
            <a:r>
              <a:rPr lang="en-US" sz="2000" b="1" dirty="0">
                <a:latin typeface="Times New Roman" panose="02020603050405020304" pitchFamily="18" charset="0"/>
                <a:cs typeface="Times New Roman" panose="02020603050405020304" pitchFamily="18" charset="0"/>
              </a:rPr>
              <a:t>And much more!!!</a:t>
            </a:r>
            <a:endParaRPr lang="en-US" sz="2000" dirty="0"/>
          </a:p>
        </p:txBody>
      </p:sp>
      <p:pic>
        <p:nvPicPr>
          <p:cNvPr id="4" name="Picture 3" descr="img03">
            <a:extLst>
              <a:ext uri="{FF2B5EF4-FFF2-40B4-BE49-F238E27FC236}">
                <a16:creationId xmlns:a16="http://schemas.microsoft.com/office/drawing/2014/main" id="{7F45B500-E8CE-0224-36C3-2B3DEFD4E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20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9FE62E1-C81E-4B64-B2A3-DBAF271DD1B0}"/>
              </a:ext>
            </a:extLst>
          </p:cNvPr>
          <p:cNvSpPr>
            <a:spLocks noGrp="1"/>
          </p:cNvSpPr>
          <p:nvPr>
            <p:ph type="title"/>
          </p:nvPr>
        </p:nvSpPr>
        <p:spPr>
          <a:xfrm>
            <a:off x="5170713" y="114327"/>
            <a:ext cx="10805265" cy="580106"/>
          </a:xfrm>
        </p:spPr>
        <p:txBody>
          <a:bodyPr/>
          <a:lstStyle/>
          <a:p>
            <a:r>
              <a:rPr lang="en-CA" dirty="0"/>
              <a:t>Secretariat contribution</a:t>
            </a:r>
            <a:endParaRPr lang="en-US" dirty="0"/>
          </a:p>
        </p:txBody>
      </p:sp>
    </p:spTree>
    <p:extLst>
      <p:ext uri="{BB962C8B-B14F-4D97-AF65-F5344CB8AC3E}">
        <p14:creationId xmlns:p14="http://schemas.microsoft.com/office/powerpoint/2010/main" val="206715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4194497" y="802754"/>
            <a:ext cx="7899531" cy="699475"/>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378539" y="3192846"/>
            <a:ext cx="11029615" cy="3237186"/>
          </a:xfrm>
        </p:spPr>
        <p:txBody>
          <a:bodyPr>
            <a:normAutofit fontScale="92500" lnSpcReduction="20000"/>
          </a:bodyPr>
          <a:lstStyle/>
          <a:p>
            <a:r>
              <a:rPr lang="en-US" sz="2800" dirty="0">
                <a:solidFill>
                  <a:srgbClr val="0070C0"/>
                </a:solidFill>
              </a:rPr>
              <a:t>Northeastern Atlantic Porbeagle  (Exec Summary –Section 9.4)</a:t>
            </a:r>
          </a:p>
          <a:p>
            <a:pPr lvl="1"/>
            <a:r>
              <a:rPr lang="en-US" sz="2400" dirty="0">
                <a:solidFill>
                  <a:schemeClr val="tx1"/>
                </a:solidFill>
              </a:rPr>
              <a:t>ICCAT-ICES Northeastern Atlantic Porbeagle Data Compilation Workshops, Dec through Feb to define stock structure and data series in preparation for 2022 benchmark assessment.  No evidence to sub-divide the current stock into smaller units, however the southern boundary was expanded from 36</a:t>
            </a:r>
            <a:r>
              <a:rPr lang="en-US" sz="2400" baseline="30000" dirty="0">
                <a:solidFill>
                  <a:schemeClr val="tx1"/>
                </a:solidFill>
              </a:rPr>
              <a:t>0</a:t>
            </a:r>
            <a:r>
              <a:rPr lang="en-US" sz="2400" dirty="0">
                <a:solidFill>
                  <a:schemeClr val="tx1"/>
                </a:solidFill>
              </a:rPr>
              <a:t> N to 5</a:t>
            </a:r>
            <a:r>
              <a:rPr lang="en-US" sz="2400" baseline="30000" dirty="0">
                <a:solidFill>
                  <a:schemeClr val="tx1"/>
                </a:solidFill>
              </a:rPr>
              <a:t>0</a:t>
            </a:r>
            <a:r>
              <a:rPr lang="en-US" sz="2400" dirty="0">
                <a:solidFill>
                  <a:schemeClr val="tx1"/>
                </a:solidFill>
              </a:rPr>
              <a:t> N to align with ICCAT.  Indices of abundance for the assessment were also decided.</a:t>
            </a:r>
          </a:p>
          <a:p>
            <a:pPr lvl="1"/>
            <a:r>
              <a:rPr lang="en-US" sz="2400" dirty="0">
                <a:solidFill>
                  <a:schemeClr val="tx1"/>
                </a:solidFill>
              </a:rPr>
              <a:t> ICCAT-ICES Northeastern Atlantic Porbeagle Benchmark Meeting (April 29</a:t>
            </a:r>
            <a:r>
              <a:rPr lang="en-US" sz="2400" baseline="30000" dirty="0">
                <a:solidFill>
                  <a:schemeClr val="tx1"/>
                </a:solidFill>
              </a:rPr>
              <a:t>th</a:t>
            </a:r>
            <a:r>
              <a:rPr lang="en-US" sz="2400" dirty="0">
                <a:solidFill>
                  <a:schemeClr val="tx1"/>
                </a:solidFill>
              </a:rPr>
              <a:t>). The Working Group decided on input data (catch, CPUE) for stock assessment, defined the priors for </a:t>
            </a:r>
            <a:r>
              <a:rPr lang="en-US" sz="2400" dirty="0" err="1">
                <a:solidFill>
                  <a:schemeClr val="tx1"/>
                </a:solidFill>
              </a:rPr>
              <a:t>SPiCT</a:t>
            </a:r>
            <a:r>
              <a:rPr lang="en-US" sz="2400" dirty="0">
                <a:solidFill>
                  <a:schemeClr val="tx1"/>
                </a:solidFill>
              </a:rPr>
              <a:t>/JABBA models, and undertook exploratory assessments with both models.</a:t>
            </a:r>
          </a:p>
        </p:txBody>
      </p:sp>
      <p:sp>
        <p:nvSpPr>
          <p:cNvPr id="7" name="TextBox 6">
            <a:extLst>
              <a:ext uri="{FF2B5EF4-FFF2-40B4-BE49-F238E27FC236}">
                <a16:creationId xmlns:a16="http://schemas.microsoft.com/office/drawing/2014/main" id="{67546FFC-A1ED-4A48-B985-4F4BC2DCEC6C}"/>
              </a:ext>
            </a:extLst>
          </p:cNvPr>
          <p:cNvSpPr txBox="1"/>
          <p:nvPr/>
        </p:nvSpPr>
        <p:spPr>
          <a:xfrm>
            <a:off x="119743" y="1968082"/>
            <a:ext cx="1178174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Trebuchet MS" panose="020B0603020202020204"/>
                <a:ea typeface="+mn-ea"/>
                <a:cs typeface="+mn-cs"/>
              </a:rPr>
              <a:t>Brief summary of Intersessional meetings held between late 2021 and 2022. Details of each meeting are available in the meeting reports.</a:t>
            </a:r>
          </a:p>
        </p:txBody>
      </p:sp>
    </p:spTree>
    <p:extLst>
      <p:ext uri="{BB962C8B-B14F-4D97-AF65-F5344CB8AC3E}">
        <p14:creationId xmlns:p14="http://schemas.microsoft.com/office/powerpoint/2010/main" val="105209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325987" y="2026197"/>
            <a:ext cx="11029615" cy="4558533"/>
          </a:xfrm>
        </p:spPr>
        <p:txBody>
          <a:bodyPr>
            <a:normAutofit fontScale="70000" lnSpcReduction="20000"/>
          </a:bodyPr>
          <a:lstStyle/>
          <a:p>
            <a:r>
              <a:rPr lang="en-US" sz="3400" dirty="0">
                <a:solidFill>
                  <a:srgbClr val="0070C0"/>
                </a:solidFill>
              </a:rPr>
              <a:t>Northeastern Atlantic Porbeagle  (Continued)</a:t>
            </a:r>
          </a:p>
          <a:p>
            <a:pPr lvl="1"/>
            <a:r>
              <a:rPr lang="en-US" sz="3100" dirty="0">
                <a:solidFill>
                  <a:schemeClr val="tx1"/>
                </a:solidFill>
              </a:rPr>
              <a:t>ICCAT-ICES Northeastern Atlantic Porbeagle Stock Assessment Meeting. June 15-17 in Lisbon, Portugal. </a:t>
            </a:r>
            <a:r>
              <a:rPr lang="en-US" sz="3100" dirty="0" err="1">
                <a:solidFill>
                  <a:schemeClr val="tx1"/>
                </a:solidFill>
              </a:rPr>
              <a:t>SPiCT</a:t>
            </a:r>
            <a:r>
              <a:rPr lang="en-US" sz="3100" dirty="0">
                <a:solidFill>
                  <a:schemeClr val="tx1"/>
                </a:solidFill>
              </a:rPr>
              <a:t> assessment model was re-run with updated data and presented. ICES notified ICCAT of a generic harvest control rule (HCR) that it intended to apply.</a:t>
            </a:r>
          </a:p>
          <a:p>
            <a:pPr lvl="1"/>
            <a:r>
              <a:rPr lang="en-US" sz="3100" dirty="0">
                <a:solidFill>
                  <a:schemeClr val="tx1"/>
                </a:solidFill>
              </a:rPr>
              <a:t>Based on this the TAC for the NE Porbeagle would be of 432t for 2023 and 599t for 2024 compared to the reported ICCAT catches for NE Porbeagle of approximately 8 t. </a:t>
            </a:r>
          </a:p>
          <a:p>
            <a:pPr lvl="1"/>
            <a:r>
              <a:rPr lang="en-US" sz="3100" dirty="0">
                <a:solidFill>
                  <a:schemeClr val="tx1"/>
                </a:solidFill>
              </a:rPr>
              <a:t>ICCAT concerned about a generic HCR and tested to achieve objectives unknown to ICCAT.  As well, the future availability of a required index of abundance to apply this HCR was in doubt. Regardless, the WGEF chair decided to proceed with constant catch projections (July13th).</a:t>
            </a:r>
          </a:p>
          <a:p>
            <a:pPr lvl="1"/>
            <a:r>
              <a:rPr lang="en-US" sz="3100" dirty="0">
                <a:solidFill>
                  <a:schemeClr val="tx1"/>
                </a:solidFill>
              </a:rPr>
              <a:t> During the review, problems were discovered that could not be resolved during the meeting. The ICES sub-group agreed to wait until November to have an “inter-benchmark”  to address the issues.</a:t>
            </a:r>
          </a:p>
        </p:txBody>
      </p:sp>
    </p:spTree>
    <p:extLst>
      <p:ext uri="{BB962C8B-B14F-4D97-AF65-F5344CB8AC3E}">
        <p14:creationId xmlns:p14="http://schemas.microsoft.com/office/powerpoint/2010/main" val="80964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136635" y="2026197"/>
            <a:ext cx="11887200" cy="4558533"/>
          </a:xfrm>
        </p:spPr>
        <p:txBody>
          <a:bodyPr>
            <a:normAutofit fontScale="92500" lnSpcReduction="10000"/>
          </a:bodyPr>
          <a:lstStyle/>
          <a:p>
            <a:pPr marL="0" indent="0">
              <a:buNone/>
            </a:pPr>
            <a:r>
              <a:rPr lang="en-US" sz="3500" dirty="0">
                <a:solidFill>
                  <a:srgbClr val="0070C0"/>
                </a:solidFill>
              </a:rPr>
              <a:t>Intersessional Meeting of the Sharks Species Group (16 to 18 May)</a:t>
            </a:r>
          </a:p>
          <a:p>
            <a:r>
              <a:rPr lang="en-US" sz="3100" dirty="0">
                <a:solidFill>
                  <a:schemeClr val="tx1"/>
                </a:solidFill>
              </a:rPr>
              <a:t>Committee revised the information available on fishery statistics and convectional tagging for BSH, SMA, and POR, and a Group of other bycatch shark species. The Committee reiterated CPCs requirement to report discards (both dead and alive) of the three species and expressed concerns about species identification. </a:t>
            </a:r>
          </a:p>
          <a:p>
            <a:r>
              <a:rPr lang="en-US" sz="3100" dirty="0">
                <a:solidFill>
                  <a:schemeClr val="tx1"/>
                </a:solidFill>
              </a:rPr>
              <a:t>Group reviewed the Shark Research and Data Collection </a:t>
            </a:r>
            <a:r>
              <a:rPr lang="en-US" sz="3100" dirty="0" err="1">
                <a:solidFill>
                  <a:schemeClr val="tx1"/>
                </a:solidFill>
              </a:rPr>
              <a:t>Programme</a:t>
            </a:r>
            <a:r>
              <a:rPr lang="en-US" sz="3100" dirty="0">
                <a:solidFill>
                  <a:schemeClr val="tx1"/>
                </a:solidFill>
              </a:rPr>
              <a:t> (SRDCP) activities and its progress. Began preparation for the 2023 Blue Shark stock assessment and reviewed of the results from the 2015 BSH Stock Assessment Meeting.</a:t>
            </a:r>
          </a:p>
        </p:txBody>
      </p:sp>
    </p:spTree>
    <p:extLst>
      <p:ext uri="{BB962C8B-B14F-4D97-AF65-F5344CB8AC3E}">
        <p14:creationId xmlns:p14="http://schemas.microsoft.com/office/powerpoint/2010/main" val="172123013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4.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39051</TotalTime>
  <Words>6397</Words>
  <Application>Microsoft Office PowerPoint</Application>
  <PresentationFormat>Widescreen</PresentationFormat>
  <Paragraphs>579</Paragraphs>
  <Slides>49</Slides>
  <Notes>12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49</vt:i4>
      </vt:variant>
    </vt:vector>
  </HeadingPairs>
  <TitlesOfParts>
    <vt:vector size="66" baseType="lpstr">
      <vt:lpstr>Arial</vt:lpstr>
      <vt:lpstr>Avenir Next LT Pro</vt:lpstr>
      <vt:lpstr>Avenir Next LT Pro Light</vt:lpstr>
      <vt:lpstr>Calibri</vt:lpstr>
      <vt:lpstr>Cambria</vt:lpstr>
      <vt:lpstr>Constantia</vt:lpstr>
      <vt:lpstr>Garamond</vt:lpstr>
      <vt:lpstr>Gill Sans MT</vt:lpstr>
      <vt:lpstr>Times New Roman</vt:lpstr>
      <vt:lpstr>Tisa Offc Serif Pro</vt:lpstr>
      <vt:lpstr>Trebuchet MS</vt:lpstr>
      <vt:lpstr>Wingdings</vt:lpstr>
      <vt:lpstr>Wingdings 2</vt:lpstr>
      <vt:lpstr>Dividend</vt:lpstr>
      <vt:lpstr>Berlin</vt:lpstr>
      <vt:lpstr>Flow</vt:lpstr>
      <vt:lpstr>SavonVTI</vt:lpstr>
      <vt:lpstr>Report of the 2022 Standing Committee of Research and Statistics (SCRS) to the ICCAT Plenary</vt:lpstr>
      <vt:lpstr>2022 Presentation Overview</vt:lpstr>
      <vt:lpstr>SCRS Challenges for 2022: </vt:lpstr>
      <vt:lpstr>2022 SCRS Accomplishments</vt:lpstr>
      <vt:lpstr>Secretariat Activities in Research and Statistics</vt:lpstr>
      <vt:lpstr>Secretariat contribution</vt:lpstr>
      <vt:lpstr>Report of intersessional SCRS meetings</vt:lpstr>
      <vt:lpstr>Report of intersessional SCRS meetings</vt:lpstr>
      <vt:lpstr>Report of intersessional SCRS meetings</vt:lpstr>
      <vt:lpstr>Report of intersessional SCRS meetings</vt:lpstr>
      <vt:lpstr>Report of intersessional SCRS meetings</vt:lpstr>
      <vt:lpstr>Report of intersessional SCRS meetings</vt:lpstr>
      <vt:lpstr>2022 intersessional SCRS meetings</vt:lpstr>
      <vt:lpstr>2022 intersessional SCRS meetings</vt:lpstr>
      <vt:lpstr>2022 intersessional SCRS meetings</vt:lpstr>
      <vt:lpstr> Report of the Subcommittee on Statistics</vt:lpstr>
      <vt:lpstr>PowerPoint Presentation</vt:lpstr>
      <vt:lpstr> Report of the Subcommittee on Statistics</vt:lpstr>
      <vt:lpstr>PowerPoint Presentation</vt:lpstr>
      <vt:lpstr>SC-ECO Highlights</vt:lpstr>
      <vt:lpstr>SC-ECO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Atlantic Ocean Tropical tuna Tagging Programme (AOTTP)</vt:lpstr>
      <vt:lpstr> 2022 Management Strategy Evaluations (MSE) Update </vt:lpstr>
      <vt:lpstr>-  MSE began in  2015 with frameworks proposed for Northern Albacore, Tropical tunas, Bluefin tuna and northern swordfish to management advice.  -  Early development was slow for several reasons: inexperience, technical challenges, and limited resources and the need to continue with multiple assessments to provide advice until the MSE process was completed.   -  In 2018 the Commission recommended a focus on one or two species without guidance on priorities.   -  In 2019 the SCRS focused on BFT and SWO_N, with limited work on ALB_N, and even less on tropical tuna MSE.   - However, in 2020 the SCRS initiated a concerted effort to move forward with MSE on all 4 species, albeit the level of effort varied from species to species. Main activities are described in the MSE Road Map.</vt:lpstr>
      <vt:lpstr>     - No exceptional circumstances were identified in 2022.     - Contractors evaluated the performance of MP variants requested in Rec. 21-04, for varying levels of      target fishing mortality and biomass thresholds and evaluated MP performance when only some  of the CPUE series were available as well as initial tests with varying levels of underreporting.  No   major concerns were identified.    - Preparation work undertaken for a new MSE framework using the Stock Synthesis (SS) model with the  initial SS3 models runs and results  presented to the Species Group </vt:lpstr>
      <vt:lpstr>   - Effort in 2022 focused on the Northern and Southern Stock assessments. - Significant progress made on SWO MSE framework in 2022. - The current OMs are composed of an uncertainty grid of 216 Stock Synthesis III (SS3) models with a range of assumed values for natural mortality, variance in recruitment deviations, and steepness, and the degree of observation error in the indices of abundance.  - Reconditioning the OM grid integrated the 2022 northern swordfish stock assessment model (and associated indices and data) as a base case. - Work continued the development of the performance metrics, finalizing the OM grid, and  evaluating the relative importance of the uncertainties to the selection of the CMPs.   - Work also progressed on analyses related to minimum size limits and discarding estimation.  - Improved Communication  with Panel 4 and stakeholders on the refinement of performance  metrics, and the development and selection of an MP is planned for 2023.   (https://iccat.github.io/nswo-mse/).  </vt:lpstr>
      <vt:lpstr>PowerPoint Presentation</vt:lpstr>
      <vt:lpstr>PowerPoint Presentation</vt:lpstr>
      <vt:lpstr>2023 MSE Road Map: Only the Northern Albacore and Tropical tunas MSE roadmaps were revised by the Committee</vt:lpstr>
      <vt:lpstr>SCRS  Intersessional Meetings proposed for 2023. </vt:lpstr>
      <vt:lpstr>PowerPoint Presentation</vt:lpstr>
      <vt:lpstr>PowerPoint Presentation</vt:lpstr>
      <vt:lpstr>PowerPoint Presentation</vt:lpstr>
      <vt:lpstr>Priorities and interpreting costs for SCRS intersessional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2021 INTERSESSIONAL MEETING OF BLUEFIN TUNA MSE TECHNICAL GROUP (Online, 5-10 July 2021</dc:title>
  <dc:creator>Gary Melvin</dc:creator>
  <cp:lastModifiedBy>Carlos Palma</cp:lastModifiedBy>
  <cp:revision>136</cp:revision>
  <dcterms:created xsi:type="dcterms:W3CDTF">2021-09-23T10:18:25Z</dcterms:created>
  <dcterms:modified xsi:type="dcterms:W3CDTF">2022-11-16T14:51:47Z</dcterms:modified>
</cp:coreProperties>
</file>