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9" r:id="rId2"/>
  </p:sldMasterIdLst>
  <p:notesMasterIdLst>
    <p:notesMasterId r:id="rId47"/>
  </p:notesMasterIdLst>
  <p:sldIdLst>
    <p:sldId id="256" r:id="rId3"/>
    <p:sldId id="257" r:id="rId4"/>
    <p:sldId id="362" r:id="rId5"/>
    <p:sldId id="325" r:id="rId6"/>
    <p:sldId id="330" r:id="rId7"/>
    <p:sldId id="328" r:id="rId8"/>
    <p:sldId id="349" r:id="rId9"/>
    <p:sldId id="354" r:id="rId10"/>
    <p:sldId id="355" r:id="rId11"/>
    <p:sldId id="357" r:id="rId12"/>
    <p:sldId id="359" r:id="rId13"/>
    <p:sldId id="341" r:id="rId14"/>
    <p:sldId id="343" r:id="rId15"/>
    <p:sldId id="345" r:id="rId16"/>
    <p:sldId id="348" r:id="rId17"/>
    <p:sldId id="379" r:id="rId18"/>
    <p:sldId id="380" r:id="rId19"/>
    <p:sldId id="350" r:id="rId20"/>
    <p:sldId id="347" r:id="rId21"/>
    <p:sldId id="351" r:id="rId22"/>
    <p:sldId id="356" r:id="rId23"/>
    <p:sldId id="360" r:id="rId24"/>
    <p:sldId id="368" r:id="rId25"/>
    <p:sldId id="367" r:id="rId26"/>
    <p:sldId id="376" r:id="rId27"/>
    <p:sldId id="365" r:id="rId28"/>
    <p:sldId id="369" r:id="rId29"/>
    <p:sldId id="370" r:id="rId30"/>
    <p:sldId id="371" r:id="rId31"/>
    <p:sldId id="382" r:id="rId32"/>
    <p:sldId id="372" r:id="rId33"/>
    <p:sldId id="373" r:id="rId34"/>
    <p:sldId id="383" r:id="rId35"/>
    <p:sldId id="374" r:id="rId36"/>
    <p:sldId id="384" r:id="rId37"/>
    <p:sldId id="375" r:id="rId38"/>
    <p:sldId id="385" r:id="rId39"/>
    <p:sldId id="386" r:id="rId40"/>
    <p:sldId id="387" r:id="rId41"/>
    <p:sldId id="388" r:id="rId42"/>
    <p:sldId id="389" r:id="rId43"/>
    <p:sldId id="390" r:id="rId44"/>
    <p:sldId id="391" r:id="rId45"/>
    <p:sldId id="3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Beare" initials="DB" lastIdx="1" clrIdx="0">
    <p:extLst>
      <p:ext uri="{19B8F6BF-5375-455C-9EA6-DF929625EA0E}">
        <p15:presenceInfo xmlns:p15="http://schemas.microsoft.com/office/powerpoint/2012/main" userId="S::doug.beare@iccat.int::d6b26e74-cc8b-4a84-8c42-6e059561c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2D341-84C2-403D-A07F-006CAACC1464}" type="datetimeFigureOut">
              <a:rPr lang="en-CA" smtClean="0"/>
              <a:t>2021-11-13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B0B76-4FF1-43E2-BA08-93805569C60C}" type="slidenum">
              <a:rPr lang="en-CA" smtClean="0"/>
              <a:t>‹#›</a:t>
            </a:fld>
            <a:endParaRPr lang="en-CA"/>
          </a:p>
        </p:txBody>
      </p:sp>
    </p:spTree>
    <p:extLst>
      <p:ext uri="{BB962C8B-B14F-4D97-AF65-F5344CB8AC3E}">
        <p14:creationId xmlns:p14="http://schemas.microsoft.com/office/powerpoint/2010/main" val="417308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body"/>
          </p:nvPr>
        </p:nvSpPr>
        <p:spPr>
          <a:xfrm>
            <a:off x="709613" y="4926013"/>
            <a:ext cx="5678487" cy="4027487"/>
          </a:xfrm>
        </p:spPr>
        <p:txBody>
          <a:bodyPr lIns="0" tIns="0" rIns="0" bIns="0"/>
          <a:lstStyle/>
          <a:p>
            <a:pPr>
              <a:defRPr/>
            </a:pPr>
            <a:endParaRPr lang="en-GB" sz="2200" spc="-1">
              <a:latin typeface="Arial"/>
            </a:endParaRPr>
          </a:p>
        </p:txBody>
      </p:sp>
      <p:sp>
        <p:nvSpPr>
          <p:cNvPr id="128" name="CustomShape 2"/>
          <p:cNvSpPr/>
          <p:nvPr/>
        </p:nvSpPr>
        <p:spPr>
          <a:xfrm>
            <a:off x="4021138" y="9721850"/>
            <a:ext cx="3074987" cy="511175"/>
          </a:xfrm>
          <a:prstGeom prst="rect">
            <a:avLst/>
          </a:prstGeom>
          <a:noFill/>
          <a:ln>
            <a:noFill/>
          </a:ln>
        </p:spPr>
        <p:style>
          <a:lnRef idx="0">
            <a:scrgbClr r="0" g="0" b="0"/>
          </a:lnRef>
          <a:fillRef idx="0">
            <a:scrgbClr r="0" g="0" b="0"/>
          </a:fillRef>
          <a:effectRef idx="0">
            <a:scrgbClr r="0" g="0" b="0"/>
          </a:effectRef>
          <a:fontRef idx="minor"/>
        </p:style>
        <p:txBody>
          <a:bodyPr lIns="97488" tIns="48744" rIns="97488" bIns="48744" anchor="b"/>
          <a:lstStyle/>
          <a:p>
            <a:pPr marL="0" marR="0" lvl="0" indent="0" algn="r" defTabSz="914400" rtl="0" eaLnBrk="1" fontAlgn="base" latinLnBrk="0" hangingPunct="1">
              <a:lnSpc>
                <a:spcPct val="100000"/>
              </a:lnSpc>
              <a:spcBef>
                <a:spcPct val="0"/>
              </a:spcBef>
              <a:spcAft>
                <a:spcPct val="0"/>
              </a:spcAft>
              <a:buClrTx/>
              <a:buSzTx/>
              <a:buFontTx/>
              <a:buNone/>
              <a:tabLst/>
              <a:defRPr/>
            </a:pPr>
            <a:fld id="{0EAA35F3-49C1-4E6F-9EA0-81D4B21E72DC}" type="slidenum">
              <a:rPr kumimoji="0" lang="en-GB" sz="1300" b="0" i="0" u="none" strike="noStrike" kern="1200" cap="none" spc="-1"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3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body"/>
          </p:nvPr>
        </p:nvSpPr>
        <p:spPr>
          <a:xfrm>
            <a:off x="709613" y="4926013"/>
            <a:ext cx="5678487" cy="4027487"/>
          </a:xfrm>
        </p:spPr>
        <p:txBody>
          <a:bodyPr lIns="0" tIns="0" rIns="0" bIns="0"/>
          <a:lstStyle/>
          <a:p>
            <a:pPr>
              <a:defRPr/>
            </a:pPr>
            <a:endParaRPr lang="en-GB" sz="2200" spc="-1">
              <a:latin typeface="Arial"/>
            </a:endParaRPr>
          </a:p>
        </p:txBody>
      </p:sp>
      <p:sp>
        <p:nvSpPr>
          <p:cNvPr id="128" name="CustomShape 2"/>
          <p:cNvSpPr/>
          <p:nvPr/>
        </p:nvSpPr>
        <p:spPr>
          <a:xfrm>
            <a:off x="4021138" y="9721850"/>
            <a:ext cx="3074987" cy="511175"/>
          </a:xfrm>
          <a:prstGeom prst="rect">
            <a:avLst/>
          </a:prstGeom>
          <a:noFill/>
          <a:ln>
            <a:noFill/>
          </a:ln>
        </p:spPr>
        <p:style>
          <a:lnRef idx="0">
            <a:scrgbClr r="0" g="0" b="0"/>
          </a:lnRef>
          <a:fillRef idx="0">
            <a:scrgbClr r="0" g="0" b="0"/>
          </a:fillRef>
          <a:effectRef idx="0">
            <a:scrgbClr r="0" g="0" b="0"/>
          </a:effectRef>
          <a:fontRef idx="minor"/>
        </p:style>
        <p:txBody>
          <a:bodyPr lIns="97488" tIns="48744" rIns="97488" bIns="48744" anchor="b"/>
          <a:lstStyle/>
          <a:p>
            <a:pPr marL="0" marR="0" lvl="0" indent="0" algn="r" defTabSz="914400" rtl="0" eaLnBrk="1" fontAlgn="base" latinLnBrk="0" hangingPunct="1">
              <a:lnSpc>
                <a:spcPct val="100000"/>
              </a:lnSpc>
              <a:spcBef>
                <a:spcPct val="0"/>
              </a:spcBef>
              <a:spcAft>
                <a:spcPct val="0"/>
              </a:spcAft>
              <a:buClrTx/>
              <a:buSzTx/>
              <a:buFontTx/>
              <a:buNone/>
              <a:tabLst/>
              <a:defRPr/>
            </a:pPr>
            <a:fld id="{52E35553-D570-4E4C-977B-40B8B888812E}" type="slidenum">
              <a:rPr kumimoji="0" lang="en-GB" sz="1300" b="0" i="0" u="none" strike="noStrike" kern="1200" cap="none" spc="-1"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3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body"/>
          </p:nvPr>
        </p:nvSpPr>
        <p:spPr>
          <a:xfrm>
            <a:off x="709613" y="4926013"/>
            <a:ext cx="5678487" cy="4027487"/>
          </a:xfrm>
        </p:spPr>
        <p:txBody>
          <a:bodyPr lIns="0" tIns="0" rIns="0" bIns="0"/>
          <a:lstStyle/>
          <a:p>
            <a:pPr>
              <a:defRPr/>
            </a:pPr>
            <a:endParaRPr lang="en-GB" sz="2200" spc="-1">
              <a:latin typeface="Arial"/>
            </a:endParaRPr>
          </a:p>
        </p:txBody>
      </p:sp>
      <p:sp>
        <p:nvSpPr>
          <p:cNvPr id="128" name="CustomShape 2"/>
          <p:cNvSpPr/>
          <p:nvPr/>
        </p:nvSpPr>
        <p:spPr>
          <a:xfrm>
            <a:off x="4021138" y="9721850"/>
            <a:ext cx="3074987" cy="511175"/>
          </a:xfrm>
          <a:prstGeom prst="rect">
            <a:avLst/>
          </a:prstGeom>
          <a:noFill/>
          <a:ln>
            <a:noFill/>
          </a:ln>
        </p:spPr>
        <p:style>
          <a:lnRef idx="0">
            <a:scrgbClr r="0" g="0" b="0"/>
          </a:lnRef>
          <a:fillRef idx="0">
            <a:scrgbClr r="0" g="0" b="0"/>
          </a:fillRef>
          <a:effectRef idx="0">
            <a:scrgbClr r="0" g="0" b="0"/>
          </a:effectRef>
          <a:fontRef idx="minor"/>
        </p:style>
        <p:txBody>
          <a:bodyPr lIns="97488" tIns="48744" rIns="97488" bIns="48744"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8B072D7-3D5D-4B6E-B4FF-DCF8C112772A}" type="slidenum">
              <a:rPr kumimoji="0" lang="en-GB" sz="1300" b="0" i="0" u="none" strike="noStrike" kern="1200" cap="none" spc="-1" normalizeH="0" baseline="0" noProof="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3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1" y="2130427"/>
            <a:ext cx="10363201" cy="1470025"/>
          </a:xfrm>
        </p:spPr>
        <p:txBody>
          <a:bodyPr/>
          <a:lstStyle/>
          <a:p>
            <a:r>
              <a:rPr lang="fr-FR"/>
              <a:t>Cliquez pour modifier le style du titre</a:t>
            </a:r>
          </a:p>
        </p:txBody>
      </p:sp>
      <p:sp>
        <p:nvSpPr>
          <p:cNvPr id="3" name="Sous-titre 2"/>
          <p:cNvSpPr>
            <a:spLocks noGrp="1"/>
          </p:cNvSpPr>
          <p:nvPr>
            <p:ph type="subTitle" idx="1"/>
          </p:nvPr>
        </p:nvSpPr>
        <p:spPr>
          <a:xfrm>
            <a:off x="1828801" y="3886202"/>
            <a:ext cx="8534400" cy="1752600"/>
          </a:xfrm>
        </p:spPr>
        <p:txBody>
          <a:bodyPr/>
          <a:lstStyle>
            <a:lvl1pPr marL="0" indent="0" algn="ctr">
              <a:buNone/>
              <a:defRPr>
                <a:solidFill>
                  <a:schemeClr val="tx1">
                    <a:tint val="75000"/>
                  </a:schemeClr>
                </a:solidFill>
              </a:defRPr>
            </a:lvl1pPr>
            <a:lvl2pPr marL="451545" indent="0" algn="ctr">
              <a:buNone/>
              <a:defRPr>
                <a:solidFill>
                  <a:schemeClr val="tx1">
                    <a:tint val="75000"/>
                  </a:schemeClr>
                </a:solidFill>
              </a:defRPr>
            </a:lvl2pPr>
            <a:lvl3pPr marL="903091" indent="0" algn="ctr">
              <a:buNone/>
              <a:defRPr>
                <a:solidFill>
                  <a:schemeClr val="tx1">
                    <a:tint val="75000"/>
                  </a:schemeClr>
                </a:solidFill>
              </a:defRPr>
            </a:lvl3pPr>
            <a:lvl4pPr marL="1354636" indent="0" algn="ctr">
              <a:buNone/>
              <a:defRPr>
                <a:solidFill>
                  <a:schemeClr val="tx1">
                    <a:tint val="75000"/>
                  </a:schemeClr>
                </a:solidFill>
              </a:defRPr>
            </a:lvl4pPr>
            <a:lvl5pPr marL="1806182" indent="0" algn="ctr">
              <a:buNone/>
              <a:defRPr>
                <a:solidFill>
                  <a:schemeClr val="tx1">
                    <a:tint val="75000"/>
                  </a:schemeClr>
                </a:solidFill>
              </a:defRPr>
            </a:lvl5pPr>
            <a:lvl6pPr marL="2257727" indent="0" algn="ctr">
              <a:buNone/>
              <a:defRPr>
                <a:solidFill>
                  <a:schemeClr val="tx1">
                    <a:tint val="75000"/>
                  </a:schemeClr>
                </a:solidFill>
              </a:defRPr>
            </a:lvl6pPr>
            <a:lvl7pPr marL="2709272" indent="0" algn="ctr">
              <a:buNone/>
              <a:defRPr>
                <a:solidFill>
                  <a:schemeClr val="tx1">
                    <a:tint val="75000"/>
                  </a:schemeClr>
                </a:solidFill>
              </a:defRPr>
            </a:lvl7pPr>
            <a:lvl8pPr marL="3160819" indent="0" algn="ctr">
              <a:buNone/>
              <a:defRPr>
                <a:solidFill>
                  <a:schemeClr val="tx1">
                    <a:tint val="75000"/>
                  </a:schemeClr>
                </a:solidFill>
              </a:defRPr>
            </a:lvl8pPr>
            <a:lvl9pPr marL="3612364"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fr-FR"/>
              <a:t>15/02/2013</a:t>
            </a:r>
          </a:p>
        </p:txBody>
      </p:sp>
      <p:sp>
        <p:nvSpPr>
          <p:cNvPr id="5"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6" name="Espace réservé du numéro de diapositive 5"/>
          <p:cNvSpPr>
            <a:spLocks noGrp="1"/>
          </p:cNvSpPr>
          <p:nvPr>
            <p:ph type="sldNum" sz="quarter" idx="12"/>
          </p:nvPr>
        </p:nvSpPr>
        <p:spPr/>
        <p:txBody>
          <a:bodyPr/>
          <a:lstStyle>
            <a:lvl1pPr>
              <a:defRPr/>
            </a:lvl1pPr>
          </a:lstStyle>
          <a:p>
            <a:pPr>
              <a:defRPr/>
            </a:pPr>
            <a:fld id="{404DF53B-2990-4005-BB60-B34F1A4365B3}" type="slidenum">
              <a:rPr lang="fr-FR"/>
              <a:pPr>
                <a:defRPr/>
              </a:pPr>
              <a:t>‹#›</a:t>
            </a:fld>
            <a:endParaRPr lang="fr-FR"/>
          </a:p>
        </p:txBody>
      </p:sp>
    </p:spTree>
    <p:extLst>
      <p:ext uri="{BB962C8B-B14F-4D97-AF65-F5344CB8AC3E}">
        <p14:creationId xmlns:p14="http://schemas.microsoft.com/office/powerpoint/2010/main" val="3861257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fr-FR"/>
              <a:t>15/02/2013</a:t>
            </a:r>
          </a:p>
        </p:txBody>
      </p:sp>
      <p:sp>
        <p:nvSpPr>
          <p:cNvPr id="5"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6" name="Espace réservé du numéro de diapositive 5"/>
          <p:cNvSpPr>
            <a:spLocks noGrp="1"/>
          </p:cNvSpPr>
          <p:nvPr>
            <p:ph type="sldNum" sz="quarter" idx="12"/>
          </p:nvPr>
        </p:nvSpPr>
        <p:spPr/>
        <p:txBody>
          <a:bodyPr/>
          <a:lstStyle>
            <a:lvl1pPr>
              <a:defRPr/>
            </a:lvl1pPr>
          </a:lstStyle>
          <a:p>
            <a:pPr>
              <a:defRPr/>
            </a:pPr>
            <a:fld id="{A33EABCE-075E-4CF4-8E3A-CFDFF8C43B31}" type="slidenum">
              <a:rPr lang="fr-FR"/>
              <a:pPr>
                <a:defRPr/>
              </a:pPr>
              <a:t>‹#›</a:t>
            </a:fld>
            <a:endParaRPr lang="fr-FR"/>
          </a:p>
        </p:txBody>
      </p:sp>
    </p:spTree>
    <p:extLst>
      <p:ext uri="{BB962C8B-B14F-4D97-AF65-F5344CB8AC3E}">
        <p14:creationId xmlns:p14="http://schemas.microsoft.com/office/powerpoint/2010/main" val="4165086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5" y="4406902"/>
            <a:ext cx="10363201" cy="1362075"/>
          </a:xfrm>
        </p:spPr>
        <p:txBody>
          <a:bodyPr anchor="t"/>
          <a:lstStyle>
            <a:lvl1pPr algn="l">
              <a:defRPr sz="3991" b="1" cap="all"/>
            </a:lvl1pPr>
          </a:lstStyle>
          <a:p>
            <a:r>
              <a:rPr lang="fr-FR"/>
              <a:t>Cliquez pour modifier le style du titre</a:t>
            </a:r>
          </a:p>
        </p:txBody>
      </p:sp>
      <p:sp>
        <p:nvSpPr>
          <p:cNvPr id="3" name="Espace réservé du texte 2"/>
          <p:cNvSpPr>
            <a:spLocks noGrp="1"/>
          </p:cNvSpPr>
          <p:nvPr>
            <p:ph type="body" idx="1"/>
          </p:nvPr>
        </p:nvSpPr>
        <p:spPr>
          <a:xfrm>
            <a:off x="963085" y="2906713"/>
            <a:ext cx="10363201" cy="1500187"/>
          </a:xfrm>
        </p:spPr>
        <p:txBody>
          <a:bodyPr anchor="b"/>
          <a:lstStyle>
            <a:lvl1pPr marL="0" indent="0">
              <a:buNone/>
              <a:defRPr sz="1995">
                <a:solidFill>
                  <a:schemeClr val="tx1">
                    <a:tint val="75000"/>
                  </a:schemeClr>
                </a:solidFill>
              </a:defRPr>
            </a:lvl1pPr>
            <a:lvl2pPr marL="451545" indent="0">
              <a:buNone/>
              <a:defRPr sz="1814">
                <a:solidFill>
                  <a:schemeClr val="tx1">
                    <a:tint val="75000"/>
                  </a:schemeClr>
                </a:solidFill>
              </a:defRPr>
            </a:lvl2pPr>
            <a:lvl3pPr marL="903091" indent="0">
              <a:buNone/>
              <a:defRPr sz="1542">
                <a:solidFill>
                  <a:schemeClr val="tx1">
                    <a:tint val="75000"/>
                  </a:schemeClr>
                </a:solidFill>
              </a:defRPr>
            </a:lvl3pPr>
            <a:lvl4pPr marL="1354636" indent="0">
              <a:buNone/>
              <a:defRPr sz="1361">
                <a:solidFill>
                  <a:schemeClr val="tx1">
                    <a:tint val="75000"/>
                  </a:schemeClr>
                </a:solidFill>
              </a:defRPr>
            </a:lvl4pPr>
            <a:lvl5pPr marL="1806182" indent="0">
              <a:buNone/>
              <a:defRPr sz="1361">
                <a:solidFill>
                  <a:schemeClr val="tx1">
                    <a:tint val="75000"/>
                  </a:schemeClr>
                </a:solidFill>
              </a:defRPr>
            </a:lvl5pPr>
            <a:lvl6pPr marL="2257727" indent="0">
              <a:buNone/>
              <a:defRPr sz="1361">
                <a:solidFill>
                  <a:schemeClr val="tx1">
                    <a:tint val="75000"/>
                  </a:schemeClr>
                </a:solidFill>
              </a:defRPr>
            </a:lvl6pPr>
            <a:lvl7pPr marL="2709272" indent="0">
              <a:buNone/>
              <a:defRPr sz="1361">
                <a:solidFill>
                  <a:schemeClr val="tx1">
                    <a:tint val="75000"/>
                  </a:schemeClr>
                </a:solidFill>
              </a:defRPr>
            </a:lvl7pPr>
            <a:lvl8pPr marL="3160819" indent="0">
              <a:buNone/>
              <a:defRPr sz="1361">
                <a:solidFill>
                  <a:schemeClr val="tx1">
                    <a:tint val="75000"/>
                  </a:schemeClr>
                </a:solidFill>
              </a:defRPr>
            </a:lvl8pPr>
            <a:lvl9pPr marL="3612364" indent="0">
              <a:buNone/>
              <a:defRPr sz="136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a:t>15/02/2013</a:t>
            </a:r>
          </a:p>
        </p:txBody>
      </p:sp>
      <p:sp>
        <p:nvSpPr>
          <p:cNvPr id="5"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6" name="Espace réservé du numéro de diapositive 5"/>
          <p:cNvSpPr>
            <a:spLocks noGrp="1"/>
          </p:cNvSpPr>
          <p:nvPr>
            <p:ph type="sldNum" sz="quarter" idx="12"/>
          </p:nvPr>
        </p:nvSpPr>
        <p:spPr/>
        <p:txBody>
          <a:bodyPr/>
          <a:lstStyle>
            <a:lvl1pPr>
              <a:defRPr/>
            </a:lvl1pPr>
          </a:lstStyle>
          <a:p>
            <a:pPr>
              <a:defRPr/>
            </a:pPr>
            <a:fld id="{7A5F73C1-6F25-4195-A232-F6D5A23FF2DC}" type="slidenum">
              <a:rPr lang="fr-FR"/>
              <a:pPr>
                <a:defRPr/>
              </a:pPr>
              <a:t>‹#›</a:t>
            </a:fld>
            <a:endParaRPr lang="fr-FR"/>
          </a:p>
        </p:txBody>
      </p:sp>
    </p:spTree>
    <p:extLst>
      <p:ext uri="{BB962C8B-B14F-4D97-AF65-F5344CB8AC3E}">
        <p14:creationId xmlns:p14="http://schemas.microsoft.com/office/powerpoint/2010/main" val="381633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1" cy="4525963"/>
          </a:xfrm>
        </p:spPr>
        <p:txBody>
          <a:bodyPr/>
          <a:lstStyle>
            <a:lvl1pPr>
              <a:defRPr sz="2721"/>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1" cy="4525963"/>
          </a:xfrm>
        </p:spPr>
        <p:txBody>
          <a:bodyPr/>
          <a:lstStyle>
            <a:lvl1pPr>
              <a:defRPr sz="2721"/>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fr-FR"/>
              <a:t>15/02/2013</a:t>
            </a:r>
          </a:p>
        </p:txBody>
      </p:sp>
      <p:sp>
        <p:nvSpPr>
          <p:cNvPr id="6"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7" name="Espace réservé du numéro de diapositive 5"/>
          <p:cNvSpPr>
            <a:spLocks noGrp="1"/>
          </p:cNvSpPr>
          <p:nvPr>
            <p:ph type="sldNum" sz="quarter" idx="12"/>
          </p:nvPr>
        </p:nvSpPr>
        <p:spPr/>
        <p:txBody>
          <a:bodyPr/>
          <a:lstStyle>
            <a:lvl1pPr>
              <a:defRPr/>
            </a:lvl1pPr>
          </a:lstStyle>
          <a:p>
            <a:pPr>
              <a:defRPr/>
            </a:pPr>
            <a:fld id="{CF988C8B-D0FD-4EDE-806D-86503F6790FC}" type="slidenum">
              <a:rPr lang="fr-FR"/>
              <a:pPr>
                <a:defRPr/>
              </a:pPr>
              <a:t>‹#›</a:t>
            </a:fld>
            <a:endParaRPr lang="fr-FR"/>
          </a:p>
        </p:txBody>
      </p:sp>
    </p:spTree>
    <p:extLst>
      <p:ext uri="{BB962C8B-B14F-4D97-AF65-F5344CB8AC3E}">
        <p14:creationId xmlns:p14="http://schemas.microsoft.com/office/powerpoint/2010/main" val="1126107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2" y="1535114"/>
            <a:ext cx="5386917" cy="639762"/>
          </a:xfrm>
        </p:spPr>
        <p:txBody>
          <a:bodyPr anchor="b"/>
          <a:lstStyle>
            <a:lvl1pPr marL="0" indent="0">
              <a:buNone/>
              <a:defRPr sz="2358" b="1"/>
            </a:lvl1pPr>
            <a:lvl2pPr marL="451545" indent="0">
              <a:buNone/>
              <a:defRPr sz="1995" b="1"/>
            </a:lvl2pPr>
            <a:lvl3pPr marL="903091" indent="0">
              <a:buNone/>
              <a:defRPr sz="1814" b="1"/>
            </a:lvl3pPr>
            <a:lvl4pPr marL="1354636" indent="0">
              <a:buNone/>
              <a:defRPr sz="1542" b="1"/>
            </a:lvl4pPr>
            <a:lvl5pPr marL="1806182" indent="0">
              <a:buNone/>
              <a:defRPr sz="1542" b="1"/>
            </a:lvl5pPr>
            <a:lvl6pPr marL="2257727" indent="0">
              <a:buNone/>
              <a:defRPr sz="1542" b="1"/>
            </a:lvl6pPr>
            <a:lvl7pPr marL="2709272" indent="0">
              <a:buNone/>
              <a:defRPr sz="1542" b="1"/>
            </a:lvl7pPr>
            <a:lvl8pPr marL="3160819" indent="0">
              <a:buNone/>
              <a:defRPr sz="1542" b="1"/>
            </a:lvl8pPr>
            <a:lvl9pPr marL="3612364" indent="0">
              <a:buNone/>
              <a:defRPr sz="1542" b="1"/>
            </a:lvl9pPr>
          </a:lstStyle>
          <a:p>
            <a:pPr lvl="0"/>
            <a:r>
              <a:rPr lang="fr-FR"/>
              <a:t>Cliquez pour modifier les styles du texte du masque</a:t>
            </a:r>
          </a:p>
        </p:txBody>
      </p:sp>
      <p:sp>
        <p:nvSpPr>
          <p:cNvPr id="4" name="Espace réservé du contenu 3"/>
          <p:cNvSpPr>
            <a:spLocks noGrp="1"/>
          </p:cNvSpPr>
          <p:nvPr>
            <p:ph sz="half" idx="2"/>
          </p:nvPr>
        </p:nvSpPr>
        <p:spPr>
          <a:xfrm>
            <a:off x="609602" y="2174875"/>
            <a:ext cx="5386917"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7" y="1535114"/>
            <a:ext cx="5389034" cy="639762"/>
          </a:xfrm>
        </p:spPr>
        <p:txBody>
          <a:bodyPr anchor="b"/>
          <a:lstStyle>
            <a:lvl1pPr marL="0" indent="0">
              <a:buNone/>
              <a:defRPr sz="2358" b="1"/>
            </a:lvl1pPr>
            <a:lvl2pPr marL="451545" indent="0">
              <a:buNone/>
              <a:defRPr sz="1995" b="1"/>
            </a:lvl2pPr>
            <a:lvl3pPr marL="903091" indent="0">
              <a:buNone/>
              <a:defRPr sz="1814" b="1"/>
            </a:lvl3pPr>
            <a:lvl4pPr marL="1354636" indent="0">
              <a:buNone/>
              <a:defRPr sz="1542" b="1"/>
            </a:lvl4pPr>
            <a:lvl5pPr marL="1806182" indent="0">
              <a:buNone/>
              <a:defRPr sz="1542" b="1"/>
            </a:lvl5pPr>
            <a:lvl6pPr marL="2257727" indent="0">
              <a:buNone/>
              <a:defRPr sz="1542" b="1"/>
            </a:lvl6pPr>
            <a:lvl7pPr marL="2709272" indent="0">
              <a:buNone/>
              <a:defRPr sz="1542" b="1"/>
            </a:lvl7pPr>
            <a:lvl8pPr marL="3160819" indent="0">
              <a:buNone/>
              <a:defRPr sz="1542" b="1"/>
            </a:lvl8pPr>
            <a:lvl9pPr marL="3612364" indent="0">
              <a:buNone/>
              <a:defRPr sz="1542"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7" y="2174875"/>
            <a:ext cx="5389034"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fr-FR"/>
              <a:t>15/02/2013</a:t>
            </a:r>
          </a:p>
        </p:txBody>
      </p:sp>
      <p:sp>
        <p:nvSpPr>
          <p:cNvPr id="8"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9" name="Espace réservé du numéro de diapositive 5"/>
          <p:cNvSpPr>
            <a:spLocks noGrp="1"/>
          </p:cNvSpPr>
          <p:nvPr>
            <p:ph type="sldNum" sz="quarter" idx="12"/>
          </p:nvPr>
        </p:nvSpPr>
        <p:spPr/>
        <p:txBody>
          <a:bodyPr/>
          <a:lstStyle>
            <a:lvl1pPr>
              <a:defRPr/>
            </a:lvl1pPr>
          </a:lstStyle>
          <a:p>
            <a:pPr>
              <a:defRPr/>
            </a:pPr>
            <a:fld id="{1F506412-4364-4DCA-8231-D8D0C8C43AE3}" type="slidenum">
              <a:rPr lang="fr-FR"/>
              <a:pPr>
                <a:defRPr/>
              </a:pPr>
              <a:t>‹#›</a:t>
            </a:fld>
            <a:endParaRPr lang="fr-FR"/>
          </a:p>
        </p:txBody>
      </p:sp>
    </p:spTree>
    <p:extLst>
      <p:ext uri="{BB962C8B-B14F-4D97-AF65-F5344CB8AC3E}">
        <p14:creationId xmlns:p14="http://schemas.microsoft.com/office/powerpoint/2010/main" val="4146438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fr-FR"/>
              <a:t>15/02/2013</a:t>
            </a:r>
          </a:p>
        </p:txBody>
      </p:sp>
      <p:sp>
        <p:nvSpPr>
          <p:cNvPr id="4"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5" name="Espace réservé du numéro de diapositive 5"/>
          <p:cNvSpPr>
            <a:spLocks noGrp="1"/>
          </p:cNvSpPr>
          <p:nvPr>
            <p:ph type="sldNum" sz="quarter" idx="12"/>
          </p:nvPr>
        </p:nvSpPr>
        <p:spPr/>
        <p:txBody>
          <a:bodyPr/>
          <a:lstStyle>
            <a:lvl1pPr>
              <a:defRPr/>
            </a:lvl1pPr>
          </a:lstStyle>
          <a:p>
            <a:pPr>
              <a:defRPr/>
            </a:pPr>
            <a:fld id="{25F9B7AE-AA9D-43B8-90F5-124515EE50F4}" type="slidenum">
              <a:rPr lang="fr-FR"/>
              <a:pPr>
                <a:defRPr/>
              </a:pPr>
              <a:t>‹#›</a:t>
            </a:fld>
            <a:endParaRPr lang="fr-FR"/>
          </a:p>
        </p:txBody>
      </p:sp>
    </p:spTree>
    <p:extLst>
      <p:ext uri="{BB962C8B-B14F-4D97-AF65-F5344CB8AC3E}">
        <p14:creationId xmlns:p14="http://schemas.microsoft.com/office/powerpoint/2010/main" val="1099437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a:t>15/02/2013</a:t>
            </a:r>
          </a:p>
        </p:txBody>
      </p:sp>
      <p:sp>
        <p:nvSpPr>
          <p:cNvPr id="3"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4" name="Espace réservé du numéro de diapositive 5"/>
          <p:cNvSpPr>
            <a:spLocks noGrp="1"/>
          </p:cNvSpPr>
          <p:nvPr>
            <p:ph type="sldNum" sz="quarter" idx="12"/>
          </p:nvPr>
        </p:nvSpPr>
        <p:spPr/>
        <p:txBody>
          <a:bodyPr/>
          <a:lstStyle>
            <a:lvl1pPr>
              <a:defRPr/>
            </a:lvl1pPr>
          </a:lstStyle>
          <a:p>
            <a:pPr>
              <a:defRPr/>
            </a:pPr>
            <a:fld id="{11C9EF05-1D20-4DC8-8F91-5D3C5EF9B05C}" type="slidenum">
              <a:rPr lang="fr-FR"/>
              <a:pPr>
                <a:defRPr/>
              </a:pPr>
              <a:t>‹#›</a:t>
            </a:fld>
            <a:endParaRPr lang="fr-FR"/>
          </a:p>
        </p:txBody>
      </p:sp>
    </p:spTree>
    <p:extLst>
      <p:ext uri="{BB962C8B-B14F-4D97-AF65-F5344CB8AC3E}">
        <p14:creationId xmlns:p14="http://schemas.microsoft.com/office/powerpoint/2010/main" val="1186153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3" cy="1162050"/>
          </a:xfrm>
        </p:spPr>
        <p:txBody>
          <a:bodyPr anchor="b"/>
          <a:lstStyle>
            <a:lvl1pPr algn="l">
              <a:defRPr sz="1995"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175"/>
            </a:lvl1pPr>
            <a:lvl2pPr>
              <a:defRPr sz="2721"/>
            </a:lvl2pPr>
            <a:lvl3pPr>
              <a:defRPr sz="2358"/>
            </a:lvl3pPr>
            <a:lvl4pPr>
              <a:defRPr sz="1995"/>
            </a:lvl4pPr>
            <a:lvl5pPr>
              <a:defRPr sz="1995"/>
            </a:lvl5pPr>
            <a:lvl6pPr>
              <a:defRPr sz="1995"/>
            </a:lvl6pPr>
            <a:lvl7pPr>
              <a:defRPr sz="1995"/>
            </a:lvl7pPr>
            <a:lvl8pPr>
              <a:defRPr sz="1995"/>
            </a:lvl8pPr>
            <a:lvl9pPr>
              <a:defRPr sz="199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1"/>
            <a:ext cx="4011083" cy="4691063"/>
          </a:xfrm>
        </p:spPr>
        <p:txBody>
          <a:bodyPr/>
          <a:lstStyle>
            <a:lvl1pPr marL="0" indent="0">
              <a:buNone/>
              <a:defRPr sz="1361"/>
            </a:lvl1pPr>
            <a:lvl2pPr marL="451545" indent="0">
              <a:buNone/>
              <a:defRPr sz="1179"/>
            </a:lvl2pPr>
            <a:lvl3pPr marL="903091" indent="0">
              <a:buNone/>
              <a:defRPr sz="998"/>
            </a:lvl3pPr>
            <a:lvl4pPr marL="1354636" indent="0">
              <a:buNone/>
              <a:defRPr sz="907"/>
            </a:lvl4pPr>
            <a:lvl5pPr marL="1806182" indent="0">
              <a:buNone/>
              <a:defRPr sz="907"/>
            </a:lvl5pPr>
            <a:lvl6pPr marL="2257727" indent="0">
              <a:buNone/>
              <a:defRPr sz="907"/>
            </a:lvl6pPr>
            <a:lvl7pPr marL="2709272" indent="0">
              <a:buNone/>
              <a:defRPr sz="907"/>
            </a:lvl7pPr>
            <a:lvl8pPr marL="3160819" indent="0">
              <a:buNone/>
              <a:defRPr sz="907"/>
            </a:lvl8pPr>
            <a:lvl9pPr marL="3612364" indent="0">
              <a:buNone/>
              <a:defRPr sz="907"/>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15/02/2013</a:t>
            </a:r>
          </a:p>
        </p:txBody>
      </p:sp>
      <p:sp>
        <p:nvSpPr>
          <p:cNvPr id="6"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7" name="Espace réservé du numéro de diapositive 5"/>
          <p:cNvSpPr>
            <a:spLocks noGrp="1"/>
          </p:cNvSpPr>
          <p:nvPr>
            <p:ph type="sldNum" sz="quarter" idx="12"/>
          </p:nvPr>
        </p:nvSpPr>
        <p:spPr/>
        <p:txBody>
          <a:bodyPr/>
          <a:lstStyle>
            <a:lvl1pPr>
              <a:defRPr/>
            </a:lvl1pPr>
          </a:lstStyle>
          <a:p>
            <a:pPr>
              <a:defRPr/>
            </a:pPr>
            <a:fld id="{C4B94232-A5EF-4CEC-9A34-64945D1CE5E6}" type="slidenum">
              <a:rPr lang="fr-FR"/>
              <a:pPr>
                <a:defRPr/>
              </a:pPr>
              <a:t>‹#›</a:t>
            </a:fld>
            <a:endParaRPr lang="fr-FR"/>
          </a:p>
        </p:txBody>
      </p:sp>
    </p:spTree>
    <p:extLst>
      <p:ext uri="{BB962C8B-B14F-4D97-AF65-F5344CB8AC3E}">
        <p14:creationId xmlns:p14="http://schemas.microsoft.com/office/powerpoint/2010/main" val="452411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1995"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175"/>
            </a:lvl1pPr>
            <a:lvl2pPr marL="451545" indent="0">
              <a:buNone/>
              <a:defRPr sz="2721"/>
            </a:lvl2pPr>
            <a:lvl3pPr marL="903091" indent="0">
              <a:buNone/>
              <a:defRPr sz="2358"/>
            </a:lvl3pPr>
            <a:lvl4pPr marL="1354636" indent="0">
              <a:buNone/>
              <a:defRPr sz="1995"/>
            </a:lvl4pPr>
            <a:lvl5pPr marL="1806182" indent="0">
              <a:buNone/>
              <a:defRPr sz="1995"/>
            </a:lvl5pPr>
            <a:lvl6pPr marL="2257727" indent="0">
              <a:buNone/>
              <a:defRPr sz="1995"/>
            </a:lvl6pPr>
            <a:lvl7pPr marL="2709272" indent="0">
              <a:buNone/>
              <a:defRPr sz="1995"/>
            </a:lvl7pPr>
            <a:lvl8pPr marL="3160819" indent="0">
              <a:buNone/>
              <a:defRPr sz="1995"/>
            </a:lvl8pPr>
            <a:lvl9pPr marL="3612364" indent="0">
              <a:buNone/>
              <a:defRPr sz="1995"/>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361"/>
            </a:lvl1pPr>
            <a:lvl2pPr marL="451545" indent="0">
              <a:buNone/>
              <a:defRPr sz="1179"/>
            </a:lvl2pPr>
            <a:lvl3pPr marL="903091" indent="0">
              <a:buNone/>
              <a:defRPr sz="998"/>
            </a:lvl3pPr>
            <a:lvl4pPr marL="1354636" indent="0">
              <a:buNone/>
              <a:defRPr sz="907"/>
            </a:lvl4pPr>
            <a:lvl5pPr marL="1806182" indent="0">
              <a:buNone/>
              <a:defRPr sz="907"/>
            </a:lvl5pPr>
            <a:lvl6pPr marL="2257727" indent="0">
              <a:buNone/>
              <a:defRPr sz="907"/>
            </a:lvl6pPr>
            <a:lvl7pPr marL="2709272" indent="0">
              <a:buNone/>
              <a:defRPr sz="907"/>
            </a:lvl7pPr>
            <a:lvl8pPr marL="3160819" indent="0">
              <a:buNone/>
              <a:defRPr sz="907"/>
            </a:lvl8pPr>
            <a:lvl9pPr marL="3612364" indent="0">
              <a:buNone/>
              <a:defRPr sz="907"/>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a:t>15/02/2013</a:t>
            </a:r>
          </a:p>
        </p:txBody>
      </p:sp>
      <p:sp>
        <p:nvSpPr>
          <p:cNvPr id="6"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7" name="Espace réservé du numéro de diapositive 5"/>
          <p:cNvSpPr>
            <a:spLocks noGrp="1"/>
          </p:cNvSpPr>
          <p:nvPr>
            <p:ph type="sldNum" sz="quarter" idx="12"/>
          </p:nvPr>
        </p:nvSpPr>
        <p:spPr/>
        <p:txBody>
          <a:bodyPr/>
          <a:lstStyle>
            <a:lvl1pPr>
              <a:defRPr/>
            </a:lvl1pPr>
          </a:lstStyle>
          <a:p>
            <a:pPr>
              <a:defRPr/>
            </a:pPr>
            <a:fld id="{EFCCBF55-46C5-4570-A775-0EB4F60292DE}" type="slidenum">
              <a:rPr lang="fr-FR"/>
              <a:pPr>
                <a:defRPr/>
              </a:pPr>
              <a:t>‹#›</a:t>
            </a:fld>
            <a:endParaRPr lang="fr-FR"/>
          </a:p>
        </p:txBody>
      </p:sp>
    </p:spTree>
    <p:extLst>
      <p:ext uri="{BB962C8B-B14F-4D97-AF65-F5344CB8AC3E}">
        <p14:creationId xmlns:p14="http://schemas.microsoft.com/office/powerpoint/2010/main" val="1776963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fr-FR"/>
              <a:t>15/02/2013</a:t>
            </a:r>
          </a:p>
        </p:txBody>
      </p:sp>
      <p:sp>
        <p:nvSpPr>
          <p:cNvPr id="5"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6" name="Espace réservé du numéro de diapositive 5"/>
          <p:cNvSpPr>
            <a:spLocks noGrp="1"/>
          </p:cNvSpPr>
          <p:nvPr>
            <p:ph type="sldNum" sz="quarter" idx="12"/>
          </p:nvPr>
        </p:nvSpPr>
        <p:spPr/>
        <p:txBody>
          <a:bodyPr/>
          <a:lstStyle>
            <a:lvl1pPr>
              <a:defRPr/>
            </a:lvl1pPr>
          </a:lstStyle>
          <a:p>
            <a:pPr>
              <a:defRPr/>
            </a:pPr>
            <a:fld id="{3DB32DE1-40C9-40C8-8D00-7A08E0759CCC}" type="slidenum">
              <a:rPr lang="fr-FR"/>
              <a:pPr>
                <a:defRPr/>
              </a:pPr>
              <a:t>‹#›</a:t>
            </a:fld>
            <a:endParaRPr lang="fr-FR"/>
          </a:p>
        </p:txBody>
      </p:sp>
    </p:spTree>
    <p:extLst>
      <p:ext uri="{BB962C8B-B14F-4D97-AF65-F5344CB8AC3E}">
        <p14:creationId xmlns:p14="http://schemas.microsoft.com/office/powerpoint/2010/main" val="1856515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274641"/>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fr-FR"/>
              <a:t>15/02/2013</a:t>
            </a:r>
          </a:p>
        </p:txBody>
      </p:sp>
      <p:sp>
        <p:nvSpPr>
          <p:cNvPr id="5" name="Espace réservé du pied de page 4"/>
          <p:cNvSpPr>
            <a:spLocks noGrp="1"/>
          </p:cNvSpPr>
          <p:nvPr>
            <p:ph type="ftr" sz="quarter" idx="11"/>
          </p:nvPr>
        </p:nvSpPr>
        <p:spPr/>
        <p:txBody>
          <a:bodyPr/>
          <a:lstStyle>
            <a:lvl1pPr>
              <a:defRPr/>
            </a:lvl1pPr>
          </a:lstStyle>
          <a:p>
            <a:pPr>
              <a:defRPr/>
            </a:pPr>
            <a:r>
              <a:rPr lang="fr-FR"/>
              <a:t>Février 2013</a:t>
            </a:r>
          </a:p>
        </p:txBody>
      </p:sp>
      <p:sp>
        <p:nvSpPr>
          <p:cNvPr id="6" name="Espace réservé du numéro de diapositive 5"/>
          <p:cNvSpPr>
            <a:spLocks noGrp="1"/>
          </p:cNvSpPr>
          <p:nvPr>
            <p:ph type="sldNum" sz="quarter" idx="12"/>
          </p:nvPr>
        </p:nvSpPr>
        <p:spPr/>
        <p:txBody>
          <a:bodyPr/>
          <a:lstStyle>
            <a:lvl1pPr>
              <a:defRPr/>
            </a:lvl1pPr>
          </a:lstStyle>
          <a:p>
            <a:pPr>
              <a:defRPr/>
            </a:pPr>
            <a:fld id="{96B3A9F8-D14E-45C8-BF65-08FBF52A9C78}" type="slidenum">
              <a:rPr lang="fr-FR"/>
              <a:pPr>
                <a:defRPr/>
              </a:pPr>
              <a:t>‹#›</a:t>
            </a:fld>
            <a:endParaRPr lang="fr-FR"/>
          </a:p>
        </p:txBody>
      </p:sp>
    </p:spTree>
    <p:extLst>
      <p:ext uri="{BB962C8B-B14F-4D97-AF65-F5344CB8AC3E}">
        <p14:creationId xmlns:p14="http://schemas.microsoft.com/office/powerpoint/2010/main" val="209189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9D9D9">
            <a:alpha val="39999"/>
          </a:srgb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609963" y="1599673"/>
            <a:ext cx="10972076" cy="45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609962" y="6356933"/>
            <a:ext cx="2845283" cy="364281"/>
          </a:xfrm>
          <a:prstGeom prst="rect">
            <a:avLst/>
          </a:prstGeom>
        </p:spPr>
        <p:txBody>
          <a:bodyPr vert="horz" lIns="99569" tIns="49785" rIns="99569" bIns="49785" rtlCol="0" anchor="ctr"/>
          <a:lstStyle>
            <a:lvl1pPr algn="l" fontAlgn="auto">
              <a:spcBef>
                <a:spcPts val="0"/>
              </a:spcBef>
              <a:spcAft>
                <a:spcPts val="0"/>
              </a:spcAft>
              <a:defRPr sz="1179">
                <a:solidFill>
                  <a:schemeClr val="tx1">
                    <a:tint val="75000"/>
                  </a:schemeClr>
                </a:solidFill>
                <a:latin typeface="+mn-lt"/>
                <a:cs typeface="+mn-cs"/>
              </a:defRPr>
            </a:lvl1pPr>
          </a:lstStyle>
          <a:p>
            <a:pPr>
              <a:defRPr/>
            </a:pPr>
            <a:r>
              <a:rPr lang="fr-FR"/>
              <a:t>15/02/2013</a:t>
            </a:r>
          </a:p>
        </p:txBody>
      </p:sp>
      <p:sp>
        <p:nvSpPr>
          <p:cNvPr id="5" name="Espace réservé du pied de page 4"/>
          <p:cNvSpPr>
            <a:spLocks noGrp="1"/>
          </p:cNvSpPr>
          <p:nvPr>
            <p:ph type="ftr" sz="quarter" idx="3"/>
          </p:nvPr>
        </p:nvSpPr>
        <p:spPr>
          <a:xfrm>
            <a:off x="4164757" y="6356933"/>
            <a:ext cx="3862489" cy="364281"/>
          </a:xfrm>
          <a:prstGeom prst="rect">
            <a:avLst/>
          </a:prstGeom>
        </p:spPr>
        <p:txBody>
          <a:bodyPr vert="horz" lIns="99569" tIns="49785" rIns="99569" bIns="49785" rtlCol="0" anchor="ctr"/>
          <a:lstStyle>
            <a:lvl1pPr algn="ctr" fontAlgn="auto">
              <a:spcBef>
                <a:spcPts val="0"/>
              </a:spcBef>
              <a:spcAft>
                <a:spcPts val="0"/>
              </a:spcAft>
              <a:defRPr sz="1179">
                <a:solidFill>
                  <a:schemeClr val="tx1">
                    <a:tint val="75000"/>
                  </a:schemeClr>
                </a:solidFill>
                <a:latin typeface="+mn-lt"/>
                <a:cs typeface="+mn-cs"/>
              </a:defRPr>
            </a:lvl1pPr>
          </a:lstStyle>
          <a:p>
            <a:pPr>
              <a:defRPr/>
            </a:pPr>
            <a:r>
              <a:rPr lang="fr-FR"/>
              <a:t>Février 2013</a:t>
            </a:r>
          </a:p>
        </p:txBody>
      </p:sp>
      <p:sp>
        <p:nvSpPr>
          <p:cNvPr id="6" name="Espace réservé du numéro de diapositive 5"/>
          <p:cNvSpPr>
            <a:spLocks noGrp="1"/>
          </p:cNvSpPr>
          <p:nvPr>
            <p:ph type="sldNum" sz="quarter" idx="4"/>
          </p:nvPr>
        </p:nvSpPr>
        <p:spPr>
          <a:xfrm>
            <a:off x="8736756" y="6356933"/>
            <a:ext cx="2845283" cy="364281"/>
          </a:xfrm>
          <a:prstGeom prst="rect">
            <a:avLst/>
          </a:prstGeom>
        </p:spPr>
        <p:txBody>
          <a:bodyPr vert="horz" lIns="99569" tIns="49785" rIns="99569" bIns="49785" rtlCol="0" anchor="ctr"/>
          <a:lstStyle>
            <a:lvl1pPr algn="r" fontAlgn="auto">
              <a:spcBef>
                <a:spcPts val="0"/>
              </a:spcBef>
              <a:spcAft>
                <a:spcPts val="0"/>
              </a:spcAft>
              <a:defRPr sz="1179">
                <a:solidFill>
                  <a:schemeClr val="tx1">
                    <a:tint val="75000"/>
                  </a:schemeClr>
                </a:solidFill>
                <a:latin typeface="+mn-lt"/>
                <a:cs typeface="+mn-cs"/>
              </a:defRPr>
            </a:lvl1pPr>
          </a:lstStyle>
          <a:p>
            <a:pPr>
              <a:defRPr/>
            </a:pPr>
            <a:fld id="{9CDB6602-7A46-4944-A613-3E64DA5F203C}" type="slidenum">
              <a:rPr lang="fr-FR"/>
              <a:pPr>
                <a:defRPr/>
              </a:pPr>
              <a:t>‹#›</a:t>
            </a:fld>
            <a:endParaRPr lang="fr-FR"/>
          </a:p>
        </p:txBody>
      </p:sp>
    </p:spTree>
    <p:extLst>
      <p:ext uri="{BB962C8B-B14F-4D97-AF65-F5344CB8AC3E}">
        <p14:creationId xmlns:p14="http://schemas.microsoft.com/office/powerpoint/2010/main" val="14201628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ctr" rtl="0" eaLnBrk="0" fontAlgn="base" hangingPunct="0">
        <a:spcBef>
          <a:spcPct val="0"/>
        </a:spcBef>
        <a:spcAft>
          <a:spcPct val="0"/>
        </a:spcAft>
        <a:defRPr sz="4354" kern="1200">
          <a:solidFill>
            <a:schemeClr val="tx1"/>
          </a:solidFill>
          <a:latin typeface="+mj-lt"/>
          <a:ea typeface="+mj-ea"/>
          <a:cs typeface="+mj-cs"/>
        </a:defRPr>
      </a:lvl1pPr>
      <a:lvl2pPr algn="ctr" rtl="0" eaLnBrk="0" fontAlgn="base" hangingPunct="0">
        <a:spcBef>
          <a:spcPct val="0"/>
        </a:spcBef>
        <a:spcAft>
          <a:spcPct val="0"/>
        </a:spcAft>
        <a:defRPr sz="4354">
          <a:solidFill>
            <a:schemeClr val="tx1"/>
          </a:solidFill>
          <a:latin typeface="Calibri" pitchFamily="34" charset="0"/>
        </a:defRPr>
      </a:lvl2pPr>
      <a:lvl3pPr algn="ctr" rtl="0" eaLnBrk="0" fontAlgn="base" hangingPunct="0">
        <a:spcBef>
          <a:spcPct val="0"/>
        </a:spcBef>
        <a:spcAft>
          <a:spcPct val="0"/>
        </a:spcAft>
        <a:defRPr sz="4354">
          <a:solidFill>
            <a:schemeClr val="tx1"/>
          </a:solidFill>
          <a:latin typeface="Calibri" pitchFamily="34" charset="0"/>
        </a:defRPr>
      </a:lvl3pPr>
      <a:lvl4pPr algn="ctr" rtl="0" eaLnBrk="0" fontAlgn="base" hangingPunct="0">
        <a:spcBef>
          <a:spcPct val="0"/>
        </a:spcBef>
        <a:spcAft>
          <a:spcPct val="0"/>
        </a:spcAft>
        <a:defRPr sz="4354">
          <a:solidFill>
            <a:schemeClr val="tx1"/>
          </a:solidFill>
          <a:latin typeface="Calibri" pitchFamily="34" charset="0"/>
        </a:defRPr>
      </a:lvl4pPr>
      <a:lvl5pPr algn="ctr" rtl="0" eaLnBrk="0" fontAlgn="base" hangingPunct="0">
        <a:spcBef>
          <a:spcPct val="0"/>
        </a:spcBef>
        <a:spcAft>
          <a:spcPct val="0"/>
        </a:spcAft>
        <a:defRPr sz="4354">
          <a:solidFill>
            <a:schemeClr val="tx1"/>
          </a:solidFill>
          <a:latin typeface="Calibri" pitchFamily="34" charset="0"/>
        </a:defRPr>
      </a:lvl5pPr>
      <a:lvl6pPr marL="451545" algn="ctr" rtl="0" fontAlgn="base">
        <a:spcBef>
          <a:spcPct val="0"/>
        </a:spcBef>
        <a:spcAft>
          <a:spcPct val="0"/>
        </a:spcAft>
        <a:defRPr sz="4354">
          <a:solidFill>
            <a:schemeClr val="tx1"/>
          </a:solidFill>
          <a:latin typeface="Calibri" pitchFamily="34" charset="0"/>
        </a:defRPr>
      </a:lvl6pPr>
      <a:lvl7pPr marL="903091" algn="ctr" rtl="0" fontAlgn="base">
        <a:spcBef>
          <a:spcPct val="0"/>
        </a:spcBef>
        <a:spcAft>
          <a:spcPct val="0"/>
        </a:spcAft>
        <a:defRPr sz="4354">
          <a:solidFill>
            <a:schemeClr val="tx1"/>
          </a:solidFill>
          <a:latin typeface="Calibri" pitchFamily="34" charset="0"/>
        </a:defRPr>
      </a:lvl7pPr>
      <a:lvl8pPr marL="1354636" algn="ctr" rtl="0" fontAlgn="base">
        <a:spcBef>
          <a:spcPct val="0"/>
        </a:spcBef>
        <a:spcAft>
          <a:spcPct val="0"/>
        </a:spcAft>
        <a:defRPr sz="4354">
          <a:solidFill>
            <a:schemeClr val="tx1"/>
          </a:solidFill>
          <a:latin typeface="Calibri" pitchFamily="34" charset="0"/>
        </a:defRPr>
      </a:lvl8pPr>
      <a:lvl9pPr marL="1806182" algn="ctr" rtl="0" fontAlgn="base">
        <a:spcBef>
          <a:spcPct val="0"/>
        </a:spcBef>
        <a:spcAft>
          <a:spcPct val="0"/>
        </a:spcAft>
        <a:defRPr sz="4354">
          <a:solidFill>
            <a:schemeClr val="tx1"/>
          </a:solidFill>
          <a:latin typeface="Calibri" pitchFamily="34" charset="0"/>
        </a:defRPr>
      </a:lvl9pPr>
    </p:titleStyle>
    <p:bodyStyle>
      <a:lvl1pPr marL="338368" indent="-338368" algn="l" rtl="0" eaLnBrk="0" fontAlgn="base" hangingPunct="0">
        <a:spcBef>
          <a:spcPct val="20000"/>
        </a:spcBef>
        <a:spcAft>
          <a:spcPct val="0"/>
        </a:spcAft>
        <a:buFont typeface="Arial" pitchFamily="34" charset="0"/>
        <a:buChar char="•"/>
        <a:defRPr sz="3175" kern="1200">
          <a:solidFill>
            <a:schemeClr val="tx1"/>
          </a:solidFill>
          <a:latin typeface="+mn-lt"/>
          <a:ea typeface="+mn-ea"/>
          <a:cs typeface="+mn-cs"/>
        </a:defRPr>
      </a:lvl1pPr>
      <a:lvl2pPr marL="732890" indent="-282213" algn="l" rtl="0" eaLnBrk="0" fontAlgn="base" hangingPunct="0">
        <a:spcBef>
          <a:spcPct val="20000"/>
        </a:spcBef>
        <a:spcAft>
          <a:spcPct val="0"/>
        </a:spcAft>
        <a:buFont typeface="Arial" pitchFamily="34" charset="0"/>
        <a:buChar char="–"/>
        <a:defRPr sz="2721" kern="1200">
          <a:solidFill>
            <a:schemeClr val="tx1"/>
          </a:solidFill>
          <a:latin typeface="+mn-lt"/>
          <a:ea typeface="+mn-ea"/>
          <a:cs typeface="+mn-cs"/>
        </a:defRPr>
      </a:lvl2pPr>
      <a:lvl3pPr marL="1128852" indent="-224619" algn="l" rtl="0" eaLnBrk="0" fontAlgn="base" hangingPunct="0">
        <a:spcBef>
          <a:spcPct val="20000"/>
        </a:spcBef>
        <a:spcAft>
          <a:spcPct val="0"/>
        </a:spcAft>
        <a:buFont typeface="Arial" pitchFamily="34" charset="0"/>
        <a:buChar char="•"/>
        <a:defRPr sz="2358" kern="1200">
          <a:solidFill>
            <a:schemeClr val="tx1"/>
          </a:solidFill>
          <a:latin typeface="+mn-lt"/>
          <a:ea typeface="+mn-ea"/>
          <a:cs typeface="+mn-cs"/>
        </a:defRPr>
      </a:lvl3pPr>
      <a:lvl4pPr marL="1579530" indent="-224619" algn="l" rtl="0" eaLnBrk="0" fontAlgn="base" hangingPunct="0">
        <a:spcBef>
          <a:spcPct val="20000"/>
        </a:spcBef>
        <a:spcAft>
          <a:spcPct val="0"/>
        </a:spcAft>
        <a:buFont typeface="Arial" pitchFamily="34" charset="0"/>
        <a:buChar char="–"/>
        <a:defRPr sz="1995" kern="1200">
          <a:solidFill>
            <a:schemeClr val="tx1"/>
          </a:solidFill>
          <a:latin typeface="+mn-lt"/>
          <a:ea typeface="+mn-ea"/>
          <a:cs typeface="+mn-cs"/>
        </a:defRPr>
      </a:lvl4pPr>
      <a:lvl5pPr marL="2031646" indent="-224619" algn="l" rtl="0" eaLnBrk="0" fontAlgn="base" hangingPunct="0">
        <a:spcBef>
          <a:spcPct val="20000"/>
        </a:spcBef>
        <a:spcAft>
          <a:spcPct val="0"/>
        </a:spcAft>
        <a:buFont typeface="Arial" pitchFamily="34" charset="0"/>
        <a:buChar char="»"/>
        <a:defRPr sz="1995" kern="1200">
          <a:solidFill>
            <a:schemeClr val="tx1"/>
          </a:solidFill>
          <a:latin typeface="+mn-lt"/>
          <a:ea typeface="+mn-ea"/>
          <a:cs typeface="+mn-cs"/>
        </a:defRPr>
      </a:lvl5pPr>
      <a:lvl6pPr marL="2483500" indent="-225773" algn="l" defTabSz="903091" rtl="0" eaLnBrk="1" latinLnBrk="0" hangingPunct="1">
        <a:spcBef>
          <a:spcPct val="20000"/>
        </a:spcBef>
        <a:buFont typeface="Arial" pitchFamily="34" charset="0"/>
        <a:buChar char="•"/>
        <a:defRPr sz="1995" kern="1200">
          <a:solidFill>
            <a:schemeClr val="tx1"/>
          </a:solidFill>
          <a:latin typeface="+mn-lt"/>
          <a:ea typeface="+mn-ea"/>
          <a:cs typeface="+mn-cs"/>
        </a:defRPr>
      </a:lvl6pPr>
      <a:lvl7pPr marL="2935046" indent="-225773" algn="l" defTabSz="903091" rtl="0" eaLnBrk="1" latinLnBrk="0" hangingPunct="1">
        <a:spcBef>
          <a:spcPct val="20000"/>
        </a:spcBef>
        <a:buFont typeface="Arial" pitchFamily="34" charset="0"/>
        <a:buChar char="•"/>
        <a:defRPr sz="1995" kern="1200">
          <a:solidFill>
            <a:schemeClr val="tx1"/>
          </a:solidFill>
          <a:latin typeface="+mn-lt"/>
          <a:ea typeface="+mn-ea"/>
          <a:cs typeface="+mn-cs"/>
        </a:defRPr>
      </a:lvl7pPr>
      <a:lvl8pPr marL="3386591" indent="-225773" algn="l" defTabSz="903091" rtl="0" eaLnBrk="1" latinLnBrk="0" hangingPunct="1">
        <a:spcBef>
          <a:spcPct val="20000"/>
        </a:spcBef>
        <a:buFont typeface="Arial" pitchFamily="34" charset="0"/>
        <a:buChar char="•"/>
        <a:defRPr sz="1995" kern="1200">
          <a:solidFill>
            <a:schemeClr val="tx1"/>
          </a:solidFill>
          <a:latin typeface="+mn-lt"/>
          <a:ea typeface="+mn-ea"/>
          <a:cs typeface="+mn-cs"/>
        </a:defRPr>
      </a:lvl8pPr>
      <a:lvl9pPr marL="3838136" indent="-225773" algn="l" defTabSz="903091" rtl="0" eaLnBrk="1" latinLnBrk="0" hangingPunct="1">
        <a:spcBef>
          <a:spcPct val="20000"/>
        </a:spcBef>
        <a:buFont typeface="Arial" pitchFamily="34" charset="0"/>
        <a:buChar char="•"/>
        <a:defRPr sz="1995" kern="1200">
          <a:solidFill>
            <a:schemeClr val="tx1"/>
          </a:solidFill>
          <a:latin typeface="+mn-lt"/>
          <a:ea typeface="+mn-ea"/>
          <a:cs typeface="+mn-cs"/>
        </a:defRPr>
      </a:lvl9pPr>
    </p:bodyStyle>
    <p:otherStyle>
      <a:defPPr>
        <a:defRPr lang="fr-FR"/>
      </a:defPPr>
      <a:lvl1pPr marL="0" algn="l" defTabSz="903091" rtl="0" eaLnBrk="1" latinLnBrk="0" hangingPunct="1">
        <a:defRPr sz="1814" kern="1200">
          <a:solidFill>
            <a:schemeClr val="tx1"/>
          </a:solidFill>
          <a:latin typeface="+mn-lt"/>
          <a:ea typeface="+mn-ea"/>
          <a:cs typeface="+mn-cs"/>
        </a:defRPr>
      </a:lvl1pPr>
      <a:lvl2pPr marL="451545" algn="l" defTabSz="903091" rtl="0" eaLnBrk="1" latinLnBrk="0" hangingPunct="1">
        <a:defRPr sz="1814" kern="1200">
          <a:solidFill>
            <a:schemeClr val="tx1"/>
          </a:solidFill>
          <a:latin typeface="+mn-lt"/>
          <a:ea typeface="+mn-ea"/>
          <a:cs typeface="+mn-cs"/>
        </a:defRPr>
      </a:lvl2pPr>
      <a:lvl3pPr marL="903091" algn="l" defTabSz="903091" rtl="0" eaLnBrk="1" latinLnBrk="0" hangingPunct="1">
        <a:defRPr sz="1814" kern="1200">
          <a:solidFill>
            <a:schemeClr val="tx1"/>
          </a:solidFill>
          <a:latin typeface="+mn-lt"/>
          <a:ea typeface="+mn-ea"/>
          <a:cs typeface="+mn-cs"/>
        </a:defRPr>
      </a:lvl3pPr>
      <a:lvl4pPr marL="1354636" algn="l" defTabSz="903091" rtl="0" eaLnBrk="1" latinLnBrk="0" hangingPunct="1">
        <a:defRPr sz="1814" kern="1200">
          <a:solidFill>
            <a:schemeClr val="tx1"/>
          </a:solidFill>
          <a:latin typeface="+mn-lt"/>
          <a:ea typeface="+mn-ea"/>
          <a:cs typeface="+mn-cs"/>
        </a:defRPr>
      </a:lvl4pPr>
      <a:lvl5pPr marL="1806182" algn="l" defTabSz="903091" rtl="0" eaLnBrk="1" latinLnBrk="0" hangingPunct="1">
        <a:defRPr sz="1814" kern="1200">
          <a:solidFill>
            <a:schemeClr val="tx1"/>
          </a:solidFill>
          <a:latin typeface="+mn-lt"/>
          <a:ea typeface="+mn-ea"/>
          <a:cs typeface="+mn-cs"/>
        </a:defRPr>
      </a:lvl5pPr>
      <a:lvl6pPr marL="2257727" algn="l" defTabSz="903091" rtl="0" eaLnBrk="1" latinLnBrk="0" hangingPunct="1">
        <a:defRPr sz="1814" kern="1200">
          <a:solidFill>
            <a:schemeClr val="tx1"/>
          </a:solidFill>
          <a:latin typeface="+mn-lt"/>
          <a:ea typeface="+mn-ea"/>
          <a:cs typeface="+mn-cs"/>
        </a:defRPr>
      </a:lvl6pPr>
      <a:lvl7pPr marL="2709272" algn="l" defTabSz="903091" rtl="0" eaLnBrk="1" latinLnBrk="0" hangingPunct="1">
        <a:defRPr sz="1814" kern="1200">
          <a:solidFill>
            <a:schemeClr val="tx1"/>
          </a:solidFill>
          <a:latin typeface="+mn-lt"/>
          <a:ea typeface="+mn-ea"/>
          <a:cs typeface="+mn-cs"/>
        </a:defRPr>
      </a:lvl7pPr>
      <a:lvl8pPr marL="3160819" algn="l" defTabSz="903091" rtl="0" eaLnBrk="1" latinLnBrk="0" hangingPunct="1">
        <a:defRPr sz="1814" kern="1200">
          <a:solidFill>
            <a:schemeClr val="tx1"/>
          </a:solidFill>
          <a:latin typeface="+mn-lt"/>
          <a:ea typeface="+mn-ea"/>
          <a:cs typeface="+mn-cs"/>
        </a:defRPr>
      </a:lvl8pPr>
      <a:lvl9pPr marL="3612364" algn="l" defTabSz="903091" rtl="0" eaLnBrk="1" latinLnBrk="0" hangingPunct="1">
        <a:defRPr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1F87-0C2C-43AC-819E-85069A3BA728}"/>
              </a:ext>
            </a:extLst>
          </p:cNvPr>
          <p:cNvSpPr>
            <a:spLocks noGrp="1"/>
          </p:cNvSpPr>
          <p:nvPr>
            <p:ph type="ctrTitle"/>
          </p:nvPr>
        </p:nvSpPr>
        <p:spPr>
          <a:xfrm>
            <a:off x="376982" y="1851969"/>
            <a:ext cx="5577294" cy="1224556"/>
          </a:xfrm>
        </p:spPr>
        <p:txBody>
          <a:bodyPr>
            <a:normAutofit fontScale="90000"/>
          </a:bodyPr>
          <a:lstStyle/>
          <a:p>
            <a:pPr algn="ctr"/>
            <a:r>
              <a:rPr lang="en-CA" dirty="0"/>
              <a:t>2021 SCRS Report</a:t>
            </a:r>
          </a:p>
        </p:txBody>
      </p:sp>
      <p:sp>
        <p:nvSpPr>
          <p:cNvPr id="3" name="Subtitle 2">
            <a:extLst>
              <a:ext uri="{FF2B5EF4-FFF2-40B4-BE49-F238E27FC236}">
                <a16:creationId xmlns:a16="http://schemas.microsoft.com/office/drawing/2014/main" id="{DE73C79F-F6A3-4101-AB52-DF81AFF9E96C}"/>
              </a:ext>
            </a:extLst>
          </p:cNvPr>
          <p:cNvSpPr>
            <a:spLocks noGrp="1"/>
          </p:cNvSpPr>
          <p:nvPr>
            <p:ph type="subTitle" idx="1"/>
          </p:nvPr>
        </p:nvSpPr>
        <p:spPr>
          <a:xfrm>
            <a:off x="119001" y="4521417"/>
            <a:ext cx="3610037" cy="1126283"/>
          </a:xfrm>
        </p:spPr>
        <p:txBody>
          <a:bodyPr>
            <a:normAutofit fontScale="92500" lnSpcReduction="10000"/>
          </a:bodyPr>
          <a:lstStyle/>
          <a:p>
            <a:pPr algn="ctr"/>
            <a:r>
              <a:rPr lang="en-CA" sz="4000" b="1" dirty="0">
                <a:solidFill>
                  <a:schemeClr val="tx1"/>
                </a:solidFill>
              </a:rPr>
              <a:t>Panel 1-  Tropical Tunas</a:t>
            </a:r>
          </a:p>
        </p:txBody>
      </p:sp>
      <p:pic>
        <p:nvPicPr>
          <p:cNvPr id="4" name="Picture 2" descr="img03">
            <a:extLst>
              <a:ext uri="{FF2B5EF4-FFF2-40B4-BE49-F238E27FC236}">
                <a16:creationId xmlns:a16="http://schemas.microsoft.com/office/drawing/2014/main" id="{7D757682-C0A7-4638-B4E0-1352B5D0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1" y="0"/>
            <a:ext cx="12218811" cy="14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7A274D0-F489-44D2-A299-04D14DACE54F}"/>
              </a:ext>
            </a:extLst>
          </p:cNvPr>
          <p:cNvPicPr>
            <a:picLocks noChangeAspect="1"/>
          </p:cNvPicPr>
          <p:nvPr/>
        </p:nvPicPr>
        <p:blipFill>
          <a:blip r:embed="rId3"/>
          <a:stretch>
            <a:fillRect/>
          </a:stretch>
        </p:blipFill>
        <p:spPr>
          <a:xfrm>
            <a:off x="7920831" y="1350719"/>
            <a:ext cx="4271169" cy="2887249"/>
          </a:xfrm>
          <a:prstGeom prst="rect">
            <a:avLst/>
          </a:prstGeom>
        </p:spPr>
      </p:pic>
      <p:pic>
        <p:nvPicPr>
          <p:cNvPr id="6" name="Picture 5">
            <a:extLst>
              <a:ext uri="{FF2B5EF4-FFF2-40B4-BE49-F238E27FC236}">
                <a16:creationId xmlns:a16="http://schemas.microsoft.com/office/drawing/2014/main" id="{53908FBF-61F4-47AB-B6E1-609BF88ACDF3}"/>
              </a:ext>
            </a:extLst>
          </p:cNvPr>
          <p:cNvPicPr>
            <a:picLocks noChangeAspect="1"/>
          </p:cNvPicPr>
          <p:nvPr/>
        </p:nvPicPr>
        <p:blipFill>
          <a:blip r:embed="rId4"/>
          <a:stretch>
            <a:fillRect/>
          </a:stretch>
        </p:blipFill>
        <p:spPr>
          <a:xfrm>
            <a:off x="4258872" y="3958225"/>
            <a:ext cx="4196196" cy="2899775"/>
          </a:xfrm>
          <a:prstGeom prst="rect">
            <a:avLst/>
          </a:prstGeom>
        </p:spPr>
      </p:pic>
      <p:pic>
        <p:nvPicPr>
          <p:cNvPr id="7" name="Picture 6">
            <a:extLst>
              <a:ext uri="{FF2B5EF4-FFF2-40B4-BE49-F238E27FC236}">
                <a16:creationId xmlns:a16="http://schemas.microsoft.com/office/drawing/2014/main" id="{D429A5D4-48F3-4F88-BF5C-1A25A6BB93E6}"/>
              </a:ext>
            </a:extLst>
          </p:cNvPr>
          <p:cNvPicPr>
            <a:picLocks noChangeAspect="1"/>
          </p:cNvPicPr>
          <p:nvPr/>
        </p:nvPicPr>
        <p:blipFill>
          <a:blip r:embed="rId5"/>
          <a:stretch>
            <a:fillRect/>
          </a:stretch>
        </p:blipFill>
        <p:spPr>
          <a:xfrm>
            <a:off x="8401050" y="3957637"/>
            <a:ext cx="3790950" cy="2900363"/>
          </a:xfrm>
          <a:prstGeom prst="rect">
            <a:avLst/>
          </a:prstGeom>
        </p:spPr>
      </p:pic>
      <p:sp>
        <p:nvSpPr>
          <p:cNvPr id="8" name="TextBox 7">
            <a:extLst>
              <a:ext uri="{FF2B5EF4-FFF2-40B4-BE49-F238E27FC236}">
                <a16:creationId xmlns:a16="http://schemas.microsoft.com/office/drawing/2014/main" id="{48FD122B-BB78-47E1-9AA5-42C108BF7401}"/>
              </a:ext>
            </a:extLst>
          </p:cNvPr>
          <p:cNvSpPr txBox="1"/>
          <p:nvPr/>
        </p:nvSpPr>
        <p:spPr>
          <a:xfrm>
            <a:off x="7979210" y="3503960"/>
            <a:ext cx="1891430" cy="369332"/>
          </a:xfrm>
          <a:prstGeom prst="rect">
            <a:avLst/>
          </a:prstGeom>
          <a:noFill/>
        </p:spPr>
        <p:txBody>
          <a:bodyPr wrap="square" rtlCol="0">
            <a:spAutoFit/>
          </a:bodyPr>
          <a:lstStyle/>
          <a:p>
            <a:r>
              <a:rPr lang="en-CA" dirty="0">
                <a:solidFill>
                  <a:schemeClr val="bg1"/>
                </a:solidFill>
              </a:rPr>
              <a:t>Bigeye</a:t>
            </a:r>
          </a:p>
        </p:txBody>
      </p:sp>
      <p:sp>
        <p:nvSpPr>
          <p:cNvPr id="9" name="TextBox 8">
            <a:extLst>
              <a:ext uri="{FF2B5EF4-FFF2-40B4-BE49-F238E27FC236}">
                <a16:creationId xmlns:a16="http://schemas.microsoft.com/office/drawing/2014/main" id="{34A248CD-201E-4258-B3D9-47127F4D4E6D}"/>
              </a:ext>
            </a:extLst>
          </p:cNvPr>
          <p:cNvSpPr txBox="1"/>
          <p:nvPr/>
        </p:nvSpPr>
        <p:spPr>
          <a:xfrm>
            <a:off x="4362450" y="6372225"/>
            <a:ext cx="1543050" cy="369332"/>
          </a:xfrm>
          <a:prstGeom prst="rect">
            <a:avLst/>
          </a:prstGeom>
          <a:noFill/>
        </p:spPr>
        <p:txBody>
          <a:bodyPr wrap="square" rtlCol="0">
            <a:spAutoFit/>
          </a:bodyPr>
          <a:lstStyle/>
          <a:p>
            <a:r>
              <a:rPr lang="en-CA" dirty="0">
                <a:solidFill>
                  <a:schemeClr val="bg1"/>
                </a:solidFill>
              </a:rPr>
              <a:t>Yellowfin</a:t>
            </a:r>
          </a:p>
        </p:txBody>
      </p:sp>
      <p:sp>
        <p:nvSpPr>
          <p:cNvPr id="10" name="TextBox 9">
            <a:extLst>
              <a:ext uri="{FF2B5EF4-FFF2-40B4-BE49-F238E27FC236}">
                <a16:creationId xmlns:a16="http://schemas.microsoft.com/office/drawing/2014/main" id="{B1B6C90E-3496-499F-862C-DD4E7E93CB98}"/>
              </a:ext>
            </a:extLst>
          </p:cNvPr>
          <p:cNvSpPr txBox="1"/>
          <p:nvPr/>
        </p:nvSpPr>
        <p:spPr>
          <a:xfrm>
            <a:off x="8477250" y="6343650"/>
            <a:ext cx="1343025" cy="369332"/>
          </a:xfrm>
          <a:prstGeom prst="rect">
            <a:avLst/>
          </a:prstGeom>
          <a:noFill/>
        </p:spPr>
        <p:txBody>
          <a:bodyPr wrap="square" rtlCol="0">
            <a:spAutoFit/>
          </a:bodyPr>
          <a:lstStyle/>
          <a:p>
            <a:r>
              <a:rPr lang="en-CA" dirty="0">
                <a:solidFill>
                  <a:schemeClr val="bg1"/>
                </a:solidFill>
              </a:rPr>
              <a:t>Skipjack</a:t>
            </a:r>
          </a:p>
        </p:txBody>
      </p:sp>
    </p:spTree>
    <p:extLst>
      <p:ext uri="{BB962C8B-B14F-4D97-AF65-F5344CB8AC3E}">
        <p14:creationId xmlns:p14="http://schemas.microsoft.com/office/powerpoint/2010/main" val="356128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2520242"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YFT Stock Status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80F155C0-8797-4DF7-B7E9-CE5EB9E81F50}"/>
              </a:ext>
            </a:extLst>
          </p:cNvPr>
          <p:cNvSpPr txBox="1"/>
          <p:nvPr/>
        </p:nvSpPr>
        <p:spPr>
          <a:xfrm>
            <a:off x="1077239" y="1302706"/>
            <a:ext cx="539871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entury Gothic" panose="020B0502020202020204"/>
                <a:ea typeface="+mn-ea"/>
                <a:cs typeface="+mn-cs"/>
              </a:rPr>
              <a:t>Stock Assessment Results:</a:t>
            </a:r>
          </a:p>
        </p:txBody>
      </p:sp>
      <p:pic>
        <p:nvPicPr>
          <p:cNvPr id="7" name="Picture 6">
            <a:extLst>
              <a:ext uri="{FF2B5EF4-FFF2-40B4-BE49-F238E27FC236}">
                <a16:creationId xmlns:a16="http://schemas.microsoft.com/office/drawing/2014/main" id="{AD48CA8D-F67E-4BEA-8EF4-97C3E05E72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62701" y="1381125"/>
            <a:ext cx="4610100" cy="4105275"/>
          </a:xfrm>
          <a:prstGeom prst="rect">
            <a:avLst/>
          </a:prstGeom>
          <a:noFill/>
          <a:ln>
            <a:noFill/>
          </a:ln>
        </p:spPr>
      </p:pic>
      <p:sp>
        <p:nvSpPr>
          <p:cNvPr id="8" name="Content Placeholder 3">
            <a:extLst>
              <a:ext uri="{FF2B5EF4-FFF2-40B4-BE49-F238E27FC236}">
                <a16:creationId xmlns:a16="http://schemas.microsoft.com/office/drawing/2014/main" id="{1B3C0A6B-CBCA-4CCF-A694-BAAB98874EFD}"/>
              </a:ext>
            </a:extLst>
          </p:cNvPr>
          <p:cNvSpPr txBox="1">
            <a:spLocks/>
          </p:cNvSpPr>
          <p:nvPr/>
        </p:nvSpPr>
        <p:spPr>
          <a:xfrm>
            <a:off x="1381124" y="2038351"/>
            <a:ext cx="3581401" cy="2857500"/>
          </a:xfrm>
          <a:prstGeom prst="rect">
            <a:avLst/>
          </a:prstGeom>
          <a:solidFill>
            <a:sysClr val="window" lastClr="FFFFFF"/>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a:ea typeface="+mn-ea"/>
                <a:cs typeface="+mn-cs"/>
              </a:rPr>
              <a:t>Combined Results of Stock Synthesis, JABBA and MPB</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a:ea typeface="+mn-ea"/>
                <a:cs typeface="+mn-cs"/>
              </a:rPr>
              <a:t> B/B</a:t>
            </a:r>
            <a:r>
              <a:rPr kumimoji="0" lang="en-US" sz="2000" b="0" i="0" u="none" strike="noStrike" kern="1200" cap="none" spc="0" normalizeH="0" baseline="-25000" noProof="0" dirty="0">
                <a:ln>
                  <a:noFill/>
                </a:ln>
                <a:effectLst/>
                <a:uLnTx/>
                <a:uFillTx/>
                <a:latin typeface="Calibri"/>
                <a:ea typeface="+mn-ea"/>
                <a:cs typeface="+mn-cs"/>
              </a:rPr>
              <a:t>MSY</a:t>
            </a:r>
            <a:r>
              <a:rPr kumimoji="0" lang="en-US" sz="2000" b="0" i="0" u="none" strike="noStrike" kern="1200" cap="none" spc="0" normalizeH="0" baseline="0" noProof="0" dirty="0">
                <a:ln>
                  <a:noFill/>
                </a:ln>
                <a:effectLst/>
                <a:uLnTx/>
                <a:uFillTx/>
                <a:latin typeface="Calibri"/>
                <a:ea typeface="+mn-ea"/>
                <a:cs typeface="+mn-cs"/>
              </a:rPr>
              <a:t> = 1.17</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a:ea typeface="+mn-ea"/>
                <a:cs typeface="+mn-cs"/>
              </a:rPr>
              <a:t>Not Overfished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a:ea typeface="+mn-ea"/>
                <a:cs typeface="+mn-cs"/>
              </a:rPr>
              <a:t>F/F</a:t>
            </a:r>
            <a:r>
              <a:rPr kumimoji="0" lang="en-US" sz="2000" b="0" i="0" u="none" strike="noStrike" kern="1200" cap="none" spc="0" normalizeH="0" baseline="-25000" noProof="0" dirty="0">
                <a:ln>
                  <a:noFill/>
                </a:ln>
                <a:effectLst/>
                <a:uLnTx/>
                <a:uFillTx/>
                <a:latin typeface="Calibri"/>
                <a:ea typeface="+mn-ea"/>
                <a:cs typeface="+mn-cs"/>
              </a:rPr>
              <a:t>MSY</a:t>
            </a:r>
            <a:r>
              <a:rPr kumimoji="0" lang="en-US" sz="2000" b="0" i="0" u="none" strike="noStrike" kern="1200" cap="none" spc="0" normalizeH="0" baseline="0" noProof="0" dirty="0">
                <a:ln>
                  <a:noFill/>
                </a:ln>
                <a:effectLst/>
                <a:uLnTx/>
                <a:uFillTx/>
                <a:latin typeface="Calibri"/>
                <a:ea typeface="+mn-ea"/>
                <a:cs typeface="+mn-cs"/>
              </a:rPr>
              <a:t> = 0.96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a:ea typeface="+mn-ea"/>
                <a:cs typeface="+mn-cs"/>
              </a:rPr>
              <a:t>Not Overfishing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a:ea typeface="+mn-ea"/>
                <a:cs typeface="+mn-cs"/>
              </a:rPr>
              <a:t>MSY = 121,298 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a:ea typeface="+mn-ea"/>
                <a:cs typeface="+mn-cs"/>
              </a:rPr>
              <a:t>Mean MSY 2016-2018</a:t>
            </a:r>
            <a:endParaRPr kumimoji="0" lang="en-US" sz="2000" b="0"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2E733B54-8734-49CB-8A91-D163CC611A79}"/>
              </a:ext>
            </a:extLst>
          </p:cNvPr>
          <p:cNvSpPr txBox="1"/>
          <p:nvPr/>
        </p:nvSpPr>
        <p:spPr>
          <a:xfrm>
            <a:off x="600075" y="5543550"/>
            <a:ext cx="11353800" cy="1015663"/>
          </a:xfrm>
          <a:prstGeom prst="rect">
            <a:avLst/>
          </a:prstGeom>
          <a:solidFill>
            <a:sysClr val="window" lastClr="FFFFFF"/>
          </a:solidFill>
          <a:ln w="25400" cap="flat" cmpd="sng" algn="ctr">
            <a:solidFill>
              <a:srgbClr val="FFFF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The 2019 result appears more optimistic than in 2016. However, the group cautioned that the difference in the results is not due to stock recovery. Instead, the perceived improvement is more likely due to changes in key data inputs (M, growth, indices) and the suite of models applied (JABBA, MPB, SS).</a:t>
            </a:r>
          </a:p>
        </p:txBody>
      </p:sp>
    </p:spTree>
    <p:extLst>
      <p:ext uri="{BB962C8B-B14F-4D97-AF65-F5344CB8AC3E}">
        <p14:creationId xmlns:p14="http://schemas.microsoft.com/office/powerpoint/2010/main" val="131260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0">
              <a:schemeClr val="accent3">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283282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YFT Stock Outlook</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descr="A picture containing crossword puzzle, wall&#10;&#10;Description automatically generated">
            <a:extLst>
              <a:ext uri="{FF2B5EF4-FFF2-40B4-BE49-F238E27FC236}">
                <a16:creationId xmlns:a16="http://schemas.microsoft.com/office/drawing/2014/main" id="{4EE7E109-EE70-45B6-A422-53D5823F7198}"/>
              </a:ext>
            </a:extLst>
          </p:cNvPr>
          <p:cNvPicPr/>
          <p:nvPr/>
        </p:nvPicPr>
        <p:blipFill>
          <a:blip r:embed="rId3">
            <a:extLst>
              <a:ext uri="{28A0092B-C50C-407E-A947-70E740481C1C}">
                <a14:useLocalDpi xmlns:a14="http://schemas.microsoft.com/office/drawing/2010/main" val="0"/>
              </a:ext>
            </a:extLst>
          </a:blip>
          <a:stretch>
            <a:fillRect/>
          </a:stretch>
        </p:blipFill>
        <p:spPr>
          <a:xfrm>
            <a:off x="2327754" y="3498385"/>
            <a:ext cx="8001000" cy="2920682"/>
          </a:xfrm>
          <a:prstGeom prst="rect">
            <a:avLst/>
          </a:prstGeom>
        </p:spPr>
      </p:pic>
      <p:sp>
        <p:nvSpPr>
          <p:cNvPr id="7" name="TextBox 6">
            <a:extLst>
              <a:ext uri="{FF2B5EF4-FFF2-40B4-BE49-F238E27FC236}">
                <a16:creationId xmlns:a16="http://schemas.microsoft.com/office/drawing/2014/main" id="{EDD47C33-17A8-49CC-8554-AD3033B79679}"/>
              </a:ext>
            </a:extLst>
          </p:cNvPr>
          <p:cNvSpPr txBox="1"/>
          <p:nvPr/>
        </p:nvSpPr>
        <p:spPr>
          <a:xfrm>
            <a:off x="3796123" y="2866242"/>
            <a:ext cx="4689607" cy="400110"/>
          </a:xfrm>
          <a:prstGeom prst="rect">
            <a:avLst/>
          </a:prstGeom>
          <a:solidFill>
            <a:sysClr val="window" lastClr="FFFFFF"/>
          </a:solidFill>
          <a:ln w="25400" cap="flat" cmpd="sng" algn="ctr">
            <a:solidFill>
              <a:srgbClr val="FFFF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Joint Probability </a:t>
            </a:r>
            <a:r>
              <a:rPr kumimoji="0" lang="en-US" sz="1800" b="0" i="0" u="none" strike="noStrike" kern="0" cap="none" spc="0" normalizeH="0" baseline="0" noProof="0" dirty="0">
                <a:ln>
                  <a:noFill/>
                </a:ln>
                <a:solidFill>
                  <a:prstClr val="black"/>
                </a:solidFill>
                <a:effectLst/>
                <a:uLnTx/>
                <a:uFillTx/>
                <a:latin typeface="Calibri"/>
                <a:ea typeface="+mn-ea"/>
                <a:cs typeface="+mn-cs"/>
              </a:rPr>
              <a:t>that F≤F</a:t>
            </a:r>
            <a:r>
              <a:rPr kumimoji="0" lang="en-US" sz="1800" b="0" i="0" u="none" strike="noStrike" kern="0" cap="none" spc="0" normalizeH="0" baseline="-25000" noProof="0" dirty="0">
                <a:ln>
                  <a:noFill/>
                </a:ln>
                <a:solidFill>
                  <a:prstClr val="black"/>
                </a:solidFill>
                <a:effectLst/>
                <a:uLnTx/>
                <a:uFillTx/>
                <a:latin typeface="Calibri"/>
                <a:ea typeface="+mn-ea"/>
                <a:cs typeface="+mn-cs"/>
              </a:rPr>
              <a:t>MSY</a:t>
            </a:r>
            <a:r>
              <a:rPr kumimoji="0" lang="en-US" sz="1800" b="0" i="0" u="none" strike="noStrike" kern="0" cap="none" spc="0" normalizeH="0" baseline="0" noProof="0" dirty="0">
                <a:ln>
                  <a:noFill/>
                </a:ln>
                <a:solidFill>
                  <a:prstClr val="black"/>
                </a:solidFill>
                <a:effectLst/>
                <a:uLnTx/>
                <a:uFillTx/>
                <a:latin typeface="Calibri"/>
                <a:ea typeface="+mn-ea"/>
                <a:cs typeface="+mn-cs"/>
              </a:rPr>
              <a:t> and B≥B</a:t>
            </a:r>
            <a:r>
              <a:rPr kumimoji="0" lang="en-US" sz="1800" b="0" i="0" u="none" strike="noStrike" kern="0" cap="none" spc="0" normalizeH="0" baseline="-25000" noProof="0" dirty="0">
                <a:ln>
                  <a:noFill/>
                </a:ln>
                <a:solidFill>
                  <a:prstClr val="black"/>
                </a:solidFill>
                <a:effectLst/>
                <a:uLnTx/>
                <a:uFillTx/>
                <a:latin typeface="Calibri"/>
                <a:ea typeface="+mn-ea"/>
                <a:cs typeface="+mn-cs"/>
              </a:rPr>
              <a:t>MSY</a:t>
            </a:r>
            <a:endParaRPr kumimoji="0" lang="en-US" sz="2000" b="0" i="0" u="none" strike="noStrike" kern="0" cap="none" spc="0" normalizeH="0" baseline="-2500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F0848FD4-596E-4A99-8BB7-D1F15EE7C900}"/>
              </a:ext>
            </a:extLst>
          </p:cNvPr>
          <p:cNvSpPr/>
          <p:nvPr/>
        </p:nvSpPr>
        <p:spPr>
          <a:xfrm>
            <a:off x="1126429" y="1397569"/>
            <a:ext cx="11065571" cy="830997"/>
          </a:xfrm>
          <a:prstGeom prst="rect">
            <a:avLst/>
          </a:prstGeom>
        </p:spPr>
        <p:txBody>
          <a:bodyPr wrap="square">
            <a:spAutoFit/>
          </a:bodyPr>
          <a:lstStyle/>
          <a:p>
            <a:pPr marL="342900" lvl="0" indent="-342900" defTabSz="914400">
              <a:spcBef>
                <a:spcPct val="20000"/>
              </a:spcBef>
              <a:buFont typeface="Arial" panose="020B0604020202020204" pitchFamily="34" charset="0"/>
              <a:buChar char="•"/>
            </a:pPr>
            <a:r>
              <a:rPr lang="en-US" sz="2400" dirty="0">
                <a:latin typeface="Calibri"/>
              </a:rPr>
              <a:t>Maintaining a TAC of 120,000 t is expected to maintain healthy stock status (no overfishing, not overfished) through 2033 with at least 63% probability</a:t>
            </a:r>
            <a:endParaRPr lang="en-US" sz="3200" dirty="0">
              <a:latin typeface="Calibri"/>
            </a:endParaRPr>
          </a:p>
        </p:txBody>
      </p:sp>
    </p:spTree>
    <p:extLst>
      <p:ext uri="{BB962C8B-B14F-4D97-AF65-F5344CB8AC3E}">
        <p14:creationId xmlns:p14="http://schemas.microsoft.com/office/powerpoint/2010/main" val="174146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0199" y="1561393"/>
            <a:ext cx="4185001" cy="2576340"/>
          </a:xfrm>
          <a:prstGeom prst="rect">
            <a:avLst/>
          </a:prstGeom>
        </p:spPr>
      </p:pic>
      <p:sp>
        <p:nvSpPr>
          <p:cNvPr id="7" name="TextBox 6"/>
          <p:cNvSpPr txBox="1"/>
          <p:nvPr/>
        </p:nvSpPr>
        <p:spPr>
          <a:xfrm>
            <a:off x="5786437" y="1379526"/>
            <a:ext cx="6043613" cy="341632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dirty="0"/>
              <a:t>Latest assessment 2021 based on data to 2019</a:t>
            </a:r>
          </a:p>
          <a:p>
            <a:pPr marL="285750" indent="-285750">
              <a:buFont typeface="Arial" panose="020B0604020202020204" pitchFamily="34" charset="0"/>
              <a:buChar char="•"/>
            </a:pPr>
            <a:r>
              <a:rPr lang="en-US" sz="2400" dirty="0"/>
              <a:t>Update of fishery indicators:</a:t>
            </a:r>
          </a:p>
          <a:p>
            <a:pPr marL="742950" lvl="1" indent="-285750">
              <a:buFont typeface="Arial" panose="020B0604020202020204" pitchFamily="34" charset="0"/>
              <a:buChar char="•"/>
            </a:pPr>
            <a:r>
              <a:rPr lang="en-US" sz="2400" dirty="0"/>
              <a:t>Catch (1950-2020)</a:t>
            </a:r>
          </a:p>
          <a:p>
            <a:pPr marL="742950" lvl="1" indent="-285750">
              <a:buFont typeface="Arial" panose="020B0604020202020204" pitchFamily="34" charset="0"/>
              <a:buChar char="•"/>
            </a:pPr>
            <a:r>
              <a:rPr lang="en-US" sz="2400" dirty="0"/>
              <a:t>Juvenile index of abundance based on acoustic buoys from FOBs/FADs (2010-2019)</a:t>
            </a:r>
          </a:p>
          <a:p>
            <a:pPr marL="285750" indent="-285750">
              <a:buFont typeface="Arial" panose="020B0604020202020204" pitchFamily="34" charset="0"/>
              <a:buChar char="•"/>
            </a:pPr>
            <a:r>
              <a:rPr lang="en-US" sz="2400" dirty="0"/>
              <a:t>New Joint Longline index developed in 2021 (1979-2019).</a:t>
            </a:r>
          </a:p>
        </p:txBody>
      </p:sp>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3"/>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283663" y="563726"/>
            <a:ext cx="474341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Stock Status  -  Bigeye Tuna (BET)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6868FB04-3E0F-4571-89F1-41F890248725}"/>
              </a:ext>
            </a:extLst>
          </p:cNvPr>
          <p:cNvSpPr txBox="1"/>
          <p:nvPr/>
        </p:nvSpPr>
        <p:spPr>
          <a:xfrm>
            <a:off x="100013" y="4834354"/>
            <a:ext cx="11744324" cy="1785104"/>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200" dirty="0"/>
              <a:t>Significant changes made in the assessment Inputs (i.e., maximum age and natural mortality assumptions, the relative abundance indices used and the fleet structure.</a:t>
            </a:r>
          </a:p>
          <a:p>
            <a:pPr marL="342900" indent="-342900">
              <a:buFont typeface="Arial" panose="020B0604020202020204" pitchFamily="34" charset="0"/>
              <a:buChar char="•"/>
            </a:pPr>
            <a:r>
              <a:rPr lang="en-US" sz="2200" dirty="0"/>
              <a:t>Modeling approaches, included non-equilibrium (MPB) and Bayesian state-space (JABBA) production models as wells an  integrated statistical assessment models (Stock Synthesis) which was used to provide management advice. </a:t>
            </a:r>
          </a:p>
        </p:txBody>
      </p:sp>
    </p:spTree>
    <p:extLst>
      <p:ext uri="{BB962C8B-B14F-4D97-AF65-F5344CB8AC3E}">
        <p14:creationId xmlns:p14="http://schemas.microsoft.com/office/powerpoint/2010/main" val="231279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283663" y="563726"/>
            <a:ext cx="474341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Stock Status  -  Bigeye Tuna (BET)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22FB1D91-84A2-4DC9-BC15-A148CE58CF95}"/>
              </a:ext>
            </a:extLst>
          </p:cNvPr>
          <p:cNvSpPr/>
          <p:nvPr/>
        </p:nvSpPr>
        <p:spPr>
          <a:xfrm>
            <a:off x="640524" y="1982276"/>
            <a:ext cx="4242148" cy="2677656"/>
          </a:xfrm>
          <a:prstGeom prst="rect">
            <a:avLst/>
          </a:prstGeom>
          <a:solidFill>
            <a:schemeClr val="bg1"/>
          </a:solidFill>
        </p:spPr>
        <p:txBody>
          <a:bodyPr wrap="square">
            <a:spAutoFit/>
          </a:bodyPr>
          <a:lstStyle/>
          <a:p>
            <a:r>
              <a:rPr lang="en-US" sz="2800" dirty="0">
                <a:solidFill>
                  <a:srgbClr val="000000"/>
                </a:solidFill>
                <a:latin typeface="Calibri" panose="020F0502020204030204" pitchFamily="34" charset="0"/>
              </a:rPr>
              <a:t>Nominal catches exceeded TAC (65,000 t) between 2016 and 2019 by 13-21% The 2020 catch was approximately 9% below the TAC.</a:t>
            </a:r>
            <a:endParaRPr lang="en-CA" sz="2800" dirty="0"/>
          </a:p>
        </p:txBody>
      </p:sp>
      <p:pic>
        <p:nvPicPr>
          <p:cNvPr id="6" name="Picture 5">
            <a:extLst>
              <a:ext uri="{FF2B5EF4-FFF2-40B4-BE49-F238E27FC236}">
                <a16:creationId xmlns:a16="http://schemas.microsoft.com/office/drawing/2014/main" id="{EA36D69F-680F-4BF9-B527-CB5D54536B83}"/>
              </a:ext>
            </a:extLst>
          </p:cNvPr>
          <p:cNvPicPr>
            <a:picLocks noChangeAspect="1"/>
          </p:cNvPicPr>
          <p:nvPr/>
        </p:nvPicPr>
        <p:blipFill>
          <a:blip r:embed="rId3"/>
          <a:stretch>
            <a:fillRect/>
          </a:stretch>
        </p:blipFill>
        <p:spPr>
          <a:xfrm>
            <a:off x="5402744" y="1630710"/>
            <a:ext cx="6498853" cy="4798664"/>
          </a:xfrm>
          <a:prstGeom prst="rect">
            <a:avLst/>
          </a:prstGeom>
        </p:spPr>
      </p:pic>
      <p:sp>
        <p:nvSpPr>
          <p:cNvPr id="3" name="Rectangle 2">
            <a:extLst>
              <a:ext uri="{FF2B5EF4-FFF2-40B4-BE49-F238E27FC236}">
                <a16:creationId xmlns:a16="http://schemas.microsoft.com/office/drawing/2014/main" id="{7F43F0F3-A137-4834-9A28-14A7DE8A1B00}"/>
              </a:ext>
            </a:extLst>
          </p:cNvPr>
          <p:cNvSpPr/>
          <p:nvPr/>
        </p:nvSpPr>
        <p:spPr>
          <a:xfrm>
            <a:off x="8125811" y="1827393"/>
            <a:ext cx="3905250" cy="1477328"/>
          </a:xfrm>
          <a:prstGeom prst="rect">
            <a:avLst/>
          </a:prstGeom>
        </p:spPr>
        <p:txBody>
          <a:bodyPr wrap="square">
            <a:spAutoFit/>
          </a:bodyPr>
          <a:lstStyle/>
          <a:p>
            <a:r>
              <a:rPr lang="en-CA" b="1" dirty="0">
                <a:solidFill>
                  <a:srgbClr val="000000"/>
                </a:solidFill>
                <a:latin typeface="Calibri" panose="020F0502020204030204" pitchFamily="34" charset="0"/>
              </a:rPr>
              <a:t>2016/19	TAC		65,000 t</a:t>
            </a:r>
          </a:p>
          <a:p>
            <a:r>
              <a:rPr lang="en-CA" b="1" dirty="0">
                <a:solidFill>
                  <a:srgbClr val="000000"/>
                </a:solidFill>
                <a:latin typeface="Calibri" panose="020F0502020204030204" pitchFamily="34" charset="0"/>
              </a:rPr>
              <a:t>2019 Catch    		75 484 t</a:t>
            </a:r>
          </a:p>
          <a:p>
            <a:endParaRPr lang="en-CA" b="1" dirty="0">
              <a:solidFill>
                <a:srgbClr val="000000"/>
              </a:solidFill>
              <a:latin typeface="Calibri" panose="020F0502020204030204" pitchFamily="34" charset="0"/>
            </a:endParaRPr>
          </a:p>
          <a:p>
            <a:r>
              <a:rPr lang="en-CA" b="1" dirty="0">
                <a:solidFill>
                  <a:srgbClr val="000000"/>
                </a:solidFill>
                <a:latin typeface="Calibri" panose="020F0502020204030204" pitchFamily="34" charset="0"/>
              </a:rPr>
              <a:t>2020 TAC                  62,500 t</a:t>
            </a:r>
          </a:p>
          <a:p>
            <a:r>
              <a:rPr lang="en-CA" b="1" dirty="0">
                <a:solidFill>
                  <a:srgbClr val="000000"/>
                </a:solidFill>
                <a:latin typeface="Calibri" panose="020F0502020204030204" pitchFamily="34" charset="0"/>
              </a:rPr>
              <a:t>2020 Catch     		57,486 t</a:t>
            </a:r>
            <a:endParaRPr lang="en-CA" b="1" dirty="0"/>
          </a:p>
        </p:txBody>
      </p:sp>
    </p:spTree>
    <p:extLst>
      <p:ext uri="{BB962C8B-B14F-4D97-AF65-F5344CB8AC3E}">
        <p14:creationId xmlns:p14="http://schemas.microsoft.com/office/powerpoint/2010/main" val="309406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283663" y="563726"/>
            <a:ext cx="474341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Stock Status  -  Bigeye Tuna (BET)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B5F26646-845E-442A-9EFE-595B90D193E9}"/>
              </a:ext>
            </a:extLst>
          </p:cNvPr>
          <p:cNvSpPr/>
          <p:nvPr/>
        </p:nvSpPr>
        <p:spPr>
          <a:xfrm>
            <a:off x="285750" y="1602545"/>
            <a:ext cx="11387137" cy="400110"/>
          </a:xfrm>
          <a:prstGeom prst="rect">
            <a:avLst/>
          </a:prstGeom>
          <a:solidFill>
            <a:schemeClr val="bg1"/>
          </a:solidFill>
        </p:spPr>
        <p:txBody>
          <a:bodyPr wrap="square">
            <a:spAutoFit/>
          </a:bodyPr>
          <a:lstStyle/>
          <a:p>
            <a:r>
              <a:rPr lang="en-US" sz="2000" b="1" dirty="0"/>
              <a:t>Geographical distribution of the bigeye tuna catch by major gears 2000-09 and 2010-2019.</a:t>
            </a:r>
            <a:endParaRPr lang="en-CA" sz="2000" b="1" dirty="0"/>
          </a:p>
        </p:txBody>
      </p:sp>
      <p:pic>
        <p:nvPicPr>
          <p:cNvPr id="2" name="Picture 1">
            <a:extLst>
              <a:ext uri="{FF2B5EF4-FFF2-40B4-BE49-F238E27FC236}">
                <a16:creationId xmlns:a16="http://schemas.microsoft.com/office/drawing/2014/main" id="{FB6B2041-1212-4CBE-AF79-9E97D67144E3}"/>
              </a:ext>
            </a:extLst>
          </p:cNvPr>
          <p:cNvPicPr>
            <a:picLocks noChangeAspect="1"/>
          </p:cNvPicPr>
          <p:nvPr/>
        </p:nvPicPr>
        <p:blipFill>
          <a:blip r:embed="rId3"/>
          <a:stretch>
            <a:fillRect/>
          </a:stretch>
        </p:blipFill>
        <p:spPr>
          <a:xfrm>
            <a:off x="688744" y="2215210"/>
            <a:ext cx="10513560" cy="4071289"/>
          </a:xfrm>
          <a:prstGeom prst="rect">
            <a:avLst/>
          </a:prstGeom>
        </p:spPr>
      </p:pic>
    </p:spTree>
    <p:extLst>
      <p:ext uri="{BB962C8B-B14F-4D97-AF65-F5344CB8AC3E}">
        <p14:creationId xmlns:p14="http://schemas.microsoft.com/office/powerpoint/2010/main" val="251989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579373" y="795968"/>
            <a:ext cx="5846472"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BET Fishery indicators and Recruitment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1A988464-DFA1-4AB9-9A32-28B844258BB7}"/>
              </a:ext>
            </a:extLst>
          </p:cNvPr>
          <p:cNvSpPr/>
          <p:nvPr/>
        </p:nvSpPr>
        <p:spPr>
          <a:xfrm>
            <a:off x="280988" y="5153323"/>
            <a:ext cx="5781675" cy="923330"/>
          </a:xfrm>
          <a:prstGeom prst="rect">
            <a:avLst/>
          </a:prstGeom>
        </p:spPr>
        <p:txBody>
          <a:bodyPr wrap="square">
            <a:spAutoFit/>
          </a:bodyPr>
          <a:lstStyle/>
          <a:p>
            <a:r>
              <a:rPr lang="en-US" dirty="0"/>
              <a:t> Joint Longline index (1959-1978 without vessel identification and 1979-2017 with vessel identification included in the standardization.</a:t>
            </a:r>
            <a:endParaRPr lang="en-CA" dirty="0"/>
          </a:p>
        </p:txBody>
      </p:sp>
      <p:sp>
        <p:nvSpPr>
          <p:cNvPr id="7" name="Rectangle 6">
            <a:extLst>
              <a:ext uri="{FF2B5EF4-FFF2-40B4-BE49-F238E27FC236}">
                <a16:creationId xmlns:a16="http://schemas.microsoft.com/office/drawing/2014/main" id="{059BF189-392E-47E2-B4D4-5E8C09AD7500}"/>
              </a:ext>
            </a:extLst>
          </p:cNvPr>
          <p:cNvSpPr/>
          <p:nvPr/>
        </p:nvSpPr>
        <p:spPr>
          <a:xfrm>
            <a:off x="10129838" y="1581448"/>
            <a:ext cx="1914525" cy="923330"/>
          </a:xfrm>
          <a:prstGeom prst="rect">
            <a:avLst/>
          </a:prstGeom>
        </p:spPr>
        <p:txBody>
          <a:bodyPr wrap="square">
            <a:spAutoFit/>
          </a:bodyPr>
          <a:lstStyle/>
          <a:p>
            <a:r>
              <a:rPr lang="en-US" dirty="0"/>
              <a:t>Quarterly Buoy acoustic index. (2010-2019).</a:t>
            </a:r>
            <a:endParaRPr lang="en-CA" dirty="0"/>
          </a:p>
        </p:txBody>
      </p:sp>
      <p:pic>
        <p:nvPicPr>
          <p:cNvPr id="8" name="Picture 7">
            <a:extLst>
              <a:ext uri="{FF2B5EF4-FFF2-40B4-BE49-F238E27FC236}">
                <a16:creationId xmlns:a16="http://schemas.microsoft.com/office/drawing/2014/main" id="{39200E30-3B17-4C42-BC04-03CA5102304C}"/>
              </a:ext>
            </a:extLst>
          </p:cNvPr>
          <p:cNvPicPr>
            <a:picLocks noChangeAspect="1"/>
          </p:cNvPicPr>
          <p:nvPr/>
        </p:nvPicPr>
        <p:blipFill>
          <a:blip r:embed="rId3"/>
          <a:stretch>
            <a:fillRect/>
          </a:stretch>
        </p:blipFill>
        <p:spPr>
          <a:xfrm>
            <a:off x="572302" y="1921102"/>
            <a:ext cx="4799799" cy="2708048"/>
          </a:xfrm>
          <a:prstGeom prst="rect">
            <a:avLst/>
          </a:prstGeom>
        </p:spPr>
      </p:pic>
      <p:pic>
        <p:nvPicPr>
          <p:cNvPr id="9" name="Picture 8">
            <a:extLst>
              <a:ext uri="{FF2B5EF4-FFF2-40B4-BE49-F238E27FC236}">
                <a16:creationId xmlns:a16="http://schemas.microsoft.com/office/drawing/2014/main" id="{BDF11D36-2A00-4B8E-8FDB-8470BEAA79C6}"/>
              </a:ext>
            </a:extLst>
          </p:cNvPr>
          <p:cNvPicPr>
            <a:picLocks noChangeAspect="1"/>
          </p:cNvPicPr>
          <p:nvPr/>
        </p:nvPicPr>
        <p:blipFill>
          <a:blip r:embed="rId4"/>
          <a:stretch>
            <a:fillRect/>
          </a:stretch>
        </p:blipFill>
        <p:spPr>
          <a:xfrm>
            <a:off x="6497071" y="1375316"/>
            <a:ext cx="3561330" cy="2754406"/>
          </a:xfrm>
          <a:prstGeom prst="rect">
            <a:avLst/>
          </a:prstGeom>
        </p:spPr>
      </p:pic>
      <p:pic>
        <p:nvPicPr>
          <p:cNvPr id="10" name="Picture 9">
            <a:extLst>
              <a:ext uri="{FF2B5EF4-FFF2-40B4-BE49-F238E27FC236}">
                <a16:creationId xmlns:a16="http://schemas.microsoft.com/office/drawing/2014/main" id="{A8F7BEBD-A32B-4834-9B9E-11CCC673C3AC}"/>
              </a:ext>
            </a:extLst>
          </p:cNvPr>
          <p:cNvPicPr>
            <a:picLocks noChangeAspect="1"/>
          </p:cNvPicPr>
          <p:nvPr/>
        </p:nvPicPr>
        <p:blipFill rotWithShape="1">
          <a:blip r:embed="rId5"/>
          <a:srcRect b="9092"/>
          <a:stretch/>
        </p:blipFill>
        <p:spPr>
          <a:xfrm>
            <a:off x="6472237" y="4312847"/>
            <a:ext cx="3629025" cy="2545153"/>
          </a:xfrm>
          <a:prstGeom prst="rect">
            <a:avLst/>
          </a:prstGeom>
        </p:spPr>
      </p:pic>
      <p:cxnSp>
        <p:nvCxnSpPr>
          <p:cNvPr id="12" name="Straight Connector 11">
            <a:extLst>
              <a:ext uri="{FF2B5EF4-FFF2-40B4-BE49-F238E27FC236}">
                <a16:creationId xmlns:a16="http://schemas.microsoft.com/office/drawing/2014/main" id="{6EA62994-8AE9-4F24-928F-4CC3A3A37A0C}"/>
              </a:ext>
            </a:extLst>
          </p:cNvPr>
          <p:cNvCxnSpPr/>
          <p:nvPr/>
        </p:nvCxnSpPr>
        <p:spPr>
          <a:xfrm>
            <a:off x="5929313" y="1585913"/>
            <a:ext cx="0" cy="508635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6CE1B8-30CA-48A6-B41D-EA0F560570B2}"/>
              </a:ext>
            </a:extLst>
          </p:cNvPr>
          <p:cNvCxnSpPr>
            <a:cxnSpLocks/>
          </p:cNvCxnSpPr>
          <p:nvPr/>
        </p:nvCxnSpPr>
        <p:spPr>
          <a:xfrm>
            <a:off x="6215063" y="4200525"/>
            <a:ext cx="56864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9FCBBC-C0EF-4A20-B627-BA606B0A342A}"/>
              </a:ext>
            </a:extLst>
          </p:cNvPr>
          <p:cNvSpPr txBox="1"/>
          <p:nvPr/>
        </p:nvSpPr>
        <p:spPr>
          <a:xfrm>
            <a:off x="10329863" y="5000625"/>
            <a:ext cx="1743075" cy="923330"/>
          </a:xfrm>
          <a:prstGeom prst="rect">
            <a:avLst/>
          </a:prstGeom>
          <a:noFill/>
        </p:spPr>
        <p:txBody>
          <a:bodyPr wrap="square" rtlCol="0">
            <a:spAutoFit/>
          </a:bodyPr>
          <a:lstStyle/>
          <a:p>
            <a:r>
              <a:rPr lang="en-CA" dirty="0"/>
              <a:t>Recruitment Deviations.</a:t>
            </a:r>
          </a:p>
          <a:p>
            <a:r>
              <a:rPr lang="en-CA" dirty="0"/>
              <a:t>(1974-2018)</a:t>
            </a:r>
            <a:endParaRPr lang="en-US" dirty="0"/>
          </a:p>
        </p:txBody>
      </p:sp>
    </p:spTree>
    <p:extLst>
      <p:ext uri="{BB962C8B-B14F-4D97-AF65-F5344CB8AC3E}">
        <p14:creationId xmlns:p14="http://schemas.microsoft.com/office/powerpoint/2010/main" val="289295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579373" y="795968"/>
            <a:ext cx="4634602"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BET SS assessment Uncertainty</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1A988464-DFA1-4AB9-9A32-28B844258BB7}"/>
              </a:ext>
            </a:extLst>
          </p:cNvPr>
          <p:cNvSpPr/>
          <p:nvPr/>
        </p:nvSpPr>
        <p:spPr>
          <a:xfrm>
            <a:off x="466726" y="1309986"/>
            <a:ext cx="6627757" cy="47397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entury Gothic" panose="020B0502020202020204"/>
              </a:rPr>
              <a:t>Outputs: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entury Gothic" panose="020B050202020202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Only Stock Synthesis model used to provide Management advice.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SS uncertainty grid includes 27 equally weighted model configurations,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two production models, non-equilibrium and Bayesian state-space, although  not used for management advice provided comparable perception of stock status.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median relative biomass (B/BMSY) and relative fishing mortality (F/FMSY) trajectories from production models and the Stock Synthesis models depicted similar patterns within the SS uncertainty bounds.</a:t>
            </a:r>
            <a:endParaRPr kumimoji="0" lang="en-CA"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F531306B-2876-4537-819A-275658AD32B1}"/>
              </a:ext>
            </a:extLst>
          </p:cNvPr>
          <p:cNvSpPr txBox="1"/>
          <p:nvPr/>
        </p:nvSpPr>
        <p:spPr>
          <a:xfrm>
            <a:off x="7528528" y="1725996"/>
            <a:ext cx="4972050" cy="1754326"/>
          </a:xfrm>
          <a:prstGeom prst="rect">
            <a:avLst/>
          </a:prstGeom>
          <a:noFill/>
        </p:spPr>
        <p:txBody>
          <a:bodyPr wrap="square" rtlCol="0">
            <a:spAutoFit/>
          </a:bodyPr>
          <a:lstStyle/>
          <a:p>
            <a:r>
              <a:rPr lang="en-US" b="1" dirty="0"/>
              <a:t>BET Uncertainty Grid:</a:t>
            </a:r>
          </a:p>
          <a:p>
            <a:endParaRPr lang="en-US" b="1" dirty="0"/>
          </a:p>
          <a:p>
            <a:r>
              <a:rPr lang="en-US" dirty="0"/>
              <a:t>Parameter  Value1   Value2   Value3</a:t>
            </a:r>
          </a:p>
          <a:p>
            <a:r>
              <a:rPr lang="en-US" dirty="0" err="1"/>
              <a:t>Max_Age</a:t>
            </a:r>
            <a:r>
              <a:rPr lang="en-US" dirty="0"/>
              <a:t>       17           20           25</a:t>
            </a:r>
          </a:p>
          <a:p>
            <a:r>
              <a:rPr lang="en-US" dirty="0"/>
              <a:t>Steepness      0.7          0.8          0.9</a:t>
            </a:r>
          </a:p>
          <a:p>
            <a:r>
              <a:rPr lang="en-US" dirty="0"/>
              <a:t>Sigma R          0.2          0.4          0.6</a:t>
            </a:r>
          </a:p>
        </p:txBody>
      </p:sp>
    </p:spTree>
    <p:extLst>
      <p:ext uri="{BB962C8B-B14F-4D97-AF65-F5344CB8AC3E}">
        <p14:creationId xmlns:p14="http://schemas.microsoft.com/office/powerpoint/2010/main" val="88159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579373" y="795968"/>
            <a:ext cx="300595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BET SS Stock Trends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1A988464-DFA1-4AB9-9A32-28B844258BB7}"/>
              </a:ext>
            </a:extLst>
          </p:cNvPr>
          <p:cNvSpPr/>
          <p:nvPr/>
        </p:nvSpPr>
        <p:spPr>
          <a:xfrm>
            <a:off x="466726" y="1309986"/>
            <a:ext cx="5781675"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Outputs:</a:t>
            </a:r>
          </a:p>
        </p:txBody>
      </p:sp>
      <p:sp>
        <p:nvSpPr>
          <p:cNvPr id="8" name="TextBox 7">
            <a:extLst>
              <a:ext uri="{FF2B5EF4-FFF2-40B4-BE49-F238E27FC236}">
                <a16:creationId xmlns:a16="http://schemas.microsoft.com/office/drawing/2014/main" id="{5E05530C-EAE2-4626-BC37-02C6F1D6FE21}"/>
              </a:ext>
            </a:extLst>
          </p:cNvPr>
          <p:cNvSpPr txBox="1"/>
          <p:nvPr/>
        </p:nvSpPr>
        <p:spPr>
          <a:xfrm>
            <a:off x="218676" y="1835464"/>
            <a:ext cx="4486489" cy="3416320"/>
          </a:xfrm>
          <a:prstGeom prst="rect">
            <a:avLst/>
          </a:prstGeom>
          <a:noFill/>
        </p:spPr>
        <p:txBody>
          <a:bodyPr wrap="square">
            <a:spAutoFit/>
          </a:bodyPr>
          <a:lstStyle/>
          <a:p>
            <a:r>
              <a:rPr lang="en-US" dirty="0"/>
              <a:t>BET-Figure 7. Time series of stock status trends across the 27 Stock Synthesis models of the uncertainty grid. Panels in each row represent the different assumptions of maximum age and thus natural mortality. Upper panels represent SSB/SSBMSY trends and lower panels F/FMSY trends. Individual lines represent different combinations of steepness and Sigma R.</a:t>
            </a:r>
          </a:p>
          <a:p>
            <a:endParaRPr lang="en-US" dirty="0"/>
          </a:p>
          <a:p>
            <a:endParaRPr lang="en-US" dirty="0"/>
          </a:p>
        </p:txBody>
      </p:sp>
      <p:pic>
        <p:nvPicPr>
          <p:cNvPr id="9" name="Picture 8">
            <a:extLst>
              <a:ext uri="{FF2B5EF4-FFF2-40B4-BE49-F238E27FC236}">
                <a16:creationId xmlns:a16="http://schemas.microsoft.com/office/drawing/2014/main" id="{15518006-8BDB-4E39-AF33-732E772FA90B}"/>
              </a:ext>
            </a:extLst>
          </p:cNvPr>
          <p:cNvPicPr>
            <a:picLocks noChangeAspect="1"/>
          </p:cNvPicPr>
          <p:nvPr/>
        </p:nvPicPr>
        <p:blipFill>
          <a:blip r:embed="rId3"/>
          <a:stretch>
            <a:fillRect/>
          </a:stretch>
        </p:blipFill>
        <p:spPr>
          <a:xfrm>
            <a:off x="4832411" y="1286026"/>
            <a:ext cx="7359589" cy="4274547"/>
          </a:xfrm>
          <a:prstGeom prst="rect">
            <a:avLst/>
          </a:prstGeom>
        </p:spPr>
      </p:pic>
      <p:sp>
        <p:nvSpPr>
          <p:cNvPr id="10" name="TextBox 9">
            <a:extLst>
              <a:ext uri="{FF2B5EF4-FFF2-40B4-BE49-F238E27FC236}">
                <a16:creationId xmlns:a16="http://schemas.microsoft.com/office/drawing/2014/main" id="{0AF93724-D760-4FEA-8A04-4423D7EFFAB3}"/>
              </a:ext>
            </a:extLst>
          </p:cNvPr>
          <p:cNvSpPr txBox="1"/>
          <p:nvPr/>
        </p:nvSpPr>
        <p:spPr>
          <a:xfrm>
            <a:off x="488272" y="5739361"/>
            <a:ext cx="11345661" cy="923330"/>
          </a:xfrm>
          <a:prstGeom prst="rect">
            <a:avLst/>
          </a:prstGeom>
          <a:noFill/>
        </p:spPr>
        <p:txBody>
          <a:bodyPr wrap="square" rtlCol="0">
            <a:spAutoFit/>
          </a:bodyPr>
          <a:lstStyle/>
          <a:p>
            <a:r>
              <a:rPr lang="en-US" dirty="0"/>
              <a:t>All model configurations show increasing F and decreasing biomass trajectories from 1950-2019. However, the trends slowed from 1998 with a slight upward trend in SSB/</a:t>
            </a:r>
            <a:r>
              <a:rPr lang="en-US" dirty="0" err="1"/>
              <a:t>SSBmsy</a:t>
            </a:r>
            <a:r>
              <a:rPr lang="en-US" dirty="0"/>
              <a:t> and decrease in F/</a:t>
            </a:r>
            <a:r>
              <a:rPr lang="en-US" dirty="0" err="1"/>
              <a:t>Fmsy</a:t>
            </a:r>
            <a:r>
              <a:rPr lang="en-US" dirty="0"/>
              <a:t> in the last few years. </a:t>
            </a:r>
          </a:p>
        </p:txBody>
      </p:sp>
    </p:spTree>
    <p:extLst>
      <p:ext uri="{BB962C8B-B14F-4D97-AF65-F5344CB8AC3E}">
        <p14:creationId xmlns:p14="http://schemas.microsoft.com/office/powerpoint/2010/main" val="145632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2520242"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BET Stock Status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2E589864-A7A4-43A3-97C3-4F14846371CA}"/>
              </a:ext>
            </a:extLst>
          </p:cNvPr>
          <p:cNvPicPr>
            <a:picLocks noChangeAspect="1"/>
          </p:cNvPicPr>
          <p:nvPr/>
        </p:nvPicPr>
        <p:blipFill>
          <a:blip r:embed="rId3"/>
          <a:stretch>
            <a:fillRect/>
          </a:stretch>
        </p:blipFill>
        <p:spPr>
          <a:xfrm>
            <a:off x="6062860" y="1328353"/>
            <a:ext cx="5913117" cy="5529647"/>
          </a:xfrm>
          <a:prstGeom prst="rect">
            <a:avLst/>
          </a:prstGeom>
        </p:spPr>
      </p:pic>
      <p:pic>
        <p:nvPicPr>
          <p:cNvPr id="11" name="Picture 10">
            <a:extLst>
              <a:ext uri="{FF2B5EF4-FFF2-40B4-BE49-F238E27FC236}">
                <a16:creationId xmlns:a16="http://schemas.microsoft.com/office/drawing/2014/main" id="{6D645410-55FE-4C4D-8E06-D42CB87342C3}"/>
              </a:ext>
            </a:extLst>
          </p:cNvPr>
          <p:cNvPicPr>
            <a:picLocks noChangeAspect="1"/>
          </p:cNvPicPr>
          <p:nvPr/>
        </p:nvPicPr>
        <p:blipFill>
          <a:blip r:embed="rId4"/>
          <a:stretch>
            <a:fillRect/>
          </a:stretch>
        </p:blipFill>
        <p:spPr>
          <a:xfrm>
            <a:off x="407202" y="1503832"/>
            <a:ext cx="5145470" cy="3761558"/>
          </a:xfrm>
          <a:prstGeom prst="rect">
            <a:avLst/>
          </a:prstGeom>
        </p:spPr>
      </p:pic>
      <p:sp>
        <p:nvSpPr>
          <p:cNvPr id="12" name="TextBox 11">
            <a:extLst>
              <a:ext uri="{FF2B5EF4-FFF2-40B4-BE49-F238E27FC236}">
                <a16:creationId xmlns:a16="http://schemas.microsoft.com/office/drawing/2014/main" id="{302D0394-CE7B-4F7D-8789-A98C49B00D43}"/>
              </a:ext>
            </a:extLst>
          </p:cNvPr>
          <p:cNvSpPr txBox="1"/>
          <p:nvPr/>
        </p:nvSpPr>
        <p:spPr>
          <a:xfrm>
            <a:off x="408373" y="5282214"/>
            <a:ext cx="5406501" cy="1569660"/>
          </a:xfrm>
          <a:prstGeom prst="rect">
            <a:avLst/>
          </a:prstGeom>
          <a:noFill/>
        </p:spPr>
        <p:txBody>
          <a:bodyPr wrap="square" rtlCol="0">
            <a:spAutoFit/>
          </a:bodyPr>
          <a:lstStyle/>
          <a:p>
            <a:r>
              <a:rPr lang="en-US" sz="1600" dirty="0"/>
              <a:t>Sensitivity runs showing time series of stock status trends (left 1950-2017, right 1998-2017, for SSB/SSBMSY and F/FMSY) demonstrating the effects of changes </a:t>
            </a:r>
          </a:p>
          <a:p>
            <a:r>
              <a:rPr lang="en-US" sz="1600" dirty="0"/>
              <a:t>in stock status resulting from the incorporation of the 2021 joint longline index and the new assumptions </a:t>
            </a:r>
          </a:p>
          <a:p>
            <a:r>
              <a:rPr lang="en-US" sz="1600" dirty="0"/>
              <a:t>about natural mortality.</a:t>
            </a:r>
          </a:p>
        </p:txBody>
      </p:sp>
    </p:spTree>
    <p:extLst>
      <p:ext uri="{BB962C8B-B14F-4D97-AF65-F5344CB8AC3E}">
        <p14:creationId xmlns:p14="http://schemas.microsoft.com/office/powerpoint/2010/main" val="142700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3297698" cy="461665"/>
          </a:xfrm>
          <a:prstGeom prst="rect">
            <a:avLst/>
          </a:prstGeom>
        </p:spPr>
        <p:txBody>
          <a:bodyPr wrap="none">
            <a:spAutoFit/>
          </a:bodyPr>
          <a:lstStyle/>
          <a:p>
            <a:pPr lvl="0"/>
            <a:r>
              <a:rPr lang="en-CA" sz="2400" b="1" i="1" dirty="0">
                <a:solidFill>
                  <a:schemeClr val="bg1"/>
                </a:solidFill>
              </a:rPr>
              <a:t>BET Fishery indicators</a:t>
            </a:r>
            <a:endPar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E2E7B66-E2D0-4E92-8802-0952C91F81D4}"/>
              </a:ext>
            </a:extLst>
          </p:cNvPr>
          <p:cNvSpPr/>
          <p:nvPr/>
        </p:nvSpPr>
        <p:spPr>
          <a:xfrm>
            <a:off x="3086100" y="1676399"/>
            <a:ext cx="8836959" cy="4344779"/>
          </a:xfrm>
          <a:prstGeom prst="rect">
            <a:avLst/>
          </a:prstGeom>
          <a:solidFill>
            <a:schemeClr val="bg1"/>
          </a:solidFill>
          <a:ln>
            <a:solidFill>
              <a:schemeClr val="tx1"/>
            </a:solidFill>
          </a:ln>
        </p:spPr>
        <p:txBody>
          <a:bodyPr wrap="square">
            <a:spAutoFit/>
          </a:bodyPr>
          <a:lstStyle/>
          <a:p>
            <a:pPr algn="ctr" defTabSz="914400">
              <a:tabLst>
                <a:tab pos="-716280" algn="l"/>
                <a:tab pos="-457200" algn="l"/>
                <a:tab pos="0" algn="l"/>
                <a:tab pos="228600" algn="l"/>
                <a:tab pos="417195"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US" sz="2400" dirty="0">
                <a:solidFill>
                  <a:srgbClr val="FF0000"/>
                </a:solidFill>
                <a:latin typeface="Cambria" panose="02040503050406030204" pitchFamily="18" charset="0"/>
                <a:ea typeface="Calibri" panose="020F0502020204030204" pitchFamily="34" charset="0"/>
                <a:cs typeface="Times New Roman" panose="02020603050405020304" pitchFamily="18" charset="0"/>
              </a:rPr>
              <a:t> </a:t>
            </a:r>
            <a:r>
              <a:rPr lang="en-US" sz="2400" b="1" dirty="0">
                <a:solidFill>
                  <a:prstClr val="black"/>
                </a:solidFill>
                <a:latin typeface="Cambria" panose="02040503050406030204" pitchFamily="18" charset="0"/>
                <a:ea typeface="Times New Roman" panose="02020603050405020304" pitchFamily="18" charset="0"/>
              </a:rPr>
              <a:t>ATLANTIC BIGEYE TUNA SUMMARY</a:t>
            </a:r>
          </a:p>
          <a:p>
            <a:pPr algn="ctr" defTabSz="914400">
              <a:spcBef>
                <a:spcPts val="500"/>
              </a:spcBef>
              <a:spcAft>
                <a:spcPts val="500"/>
              </a:spcAft>
            </a:pPr>
            <a:endParaRPr lang="en-US" sz="24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Maximum Sustainable Yield 			86833 t (72,210-106440 t)</a:t>
            </a:r>
            <a:r>
              <a:rPr lang="en-US" sz="2000" baseline="30000" dirty="0">
                <a:solidFill>
                  <a:prstClr val="black"/>
                </a:solidFill>
                <a:latin typeface="Cambria" panose="02040503050406030204" pitchFamily="18" charset="0"/>
                <a:ea typeface="Times New Roman" panose="02020603050405020304" pitchFamily="18" charset="0"/>
              </a:rPr>
              <a:t>1</a:t>
            </a:r>
            <a:r>
              <a:rPr lang="en-US" sz="2000" dirty="0">
                <a:solidFill>
                  <a:prstClr val="black"/>
                </a:solidFill>
                <a:latin typeface="Cambria" panose="02040503050406030204" pitchFamily="18"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Current (2020) Yield	 			              </a:t>
            </a:r>
            <a:r>
              <a:rPr lang="en-US" sz="2000" b="1" dirty="0">
                <a:solidFill>
                  <a:prstClr val="black"/>
                </a:solidFill>
                <a:latin typeface="Times New Roman" panose="02020603050405020304" pitchFamily="18" charset="0"/>
                <a:ea typeface="Times New Roman" panose="02020603050405020304" pitchFamily="18" charset="0"/>
              </a:rPr>
              <a:t>57,486</a:t>
            </a:r>
            <a:r>
              <a:rPr lang="en-US" sz="2000" dirty="0">
                <a:solidFill>
                  <a:prstClr val="black"/>
                </a:solidFill>
                <a:latin typeface="Cambria" panose="02040503050406030204" pitchFamily="18" charset="0"/>
                <a:ea typeface="Times New Roman" panose="02020603050405020304" pitchFamily="18" charset="0"/>
              </a:rPr>
              <a:t>t</a:t>
            </a:r>
            <a:r>
              <a:rPr lang="en-US" sz="2000" baseline="30000" dirty="0">
                <a:solidFill>
                  <a:prstClr val="black"/>
                </a:solidFill>
                <a:latin typeface="Cambria" panose="02040503050406030204" pitchFamily="18" charset="0"/>
                <a:ea typeface="Times New Roman" panose="02020603050405020304" pitchFamily="18" charset="0"/>
              </a:rPr>
              <a:t>2</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Relative Spawning Biomass (SSB</a:t>
            </a:r>
            <a:r>
              <a:rPr lang="en-US" sz="2000" baseline="-25000" dirty="0">
                <a:solidFill>
                  <a:prstClr val="black"/>
                </a:solidFill>
                <a:latin typeface="Cambria" panose="02040503050406030204" pitchFamily="18" charset="0"/>
                <a:ea typeface="Times New Roman" panose="02020603050405020304" pitchFamily="18" charset="0"/>
              </a:rPr>
              <a:t>2019</a:t>
            </a:r>
            <a:r>
              <a:rPr lang="en-US" sz="2000" dirty="0">
                <a:solidFill>
                  <a:prstClr val="black"/>
                </a:solidFill>
                <a:latin typeface="Cambria" panose="02040503050406030204" pitchFamily="18" charset="0"/>
                <a:ea typeface="Times New Roman" panose="02020603050405020304" pitchFamily="18" charset="0"/>
              </a:rPr>
              <a:t>/SSB</a:t>
            </a:r>
            <a:r>
              <a:rPr lang="en-US" sz="2000" baseline="-25000" dirty="0">
                <a:solidFill>
                  <a:prstClr val="black"/>
                </a:solidFill>
                <a:latin typeface="Cambria" panose="02040503050406030204" pitchFamily="18" charset="0"/>
                <a:ea typeface="Times New Roman" panose="02020603050405020304" pitchFamily="18" charset="0"/>
              </a:rPr>
              <a:t>MSY</a:t>
            </a:r>
            <a:r>
              <a:rPr lang="en-US" sz="2000" dirty="0">
                <a:solidFill>
                  <a:prstClr val="black"/>
                </a:solidFill>
                <a:latin typeface="Cambria" panose="02040503050406030204" pitchFamily="18" charset="0"/>
                <a:ea typeface="Times New Roman" panose="02020603050405020304" pitchFamily="18" charset="0"/>
              </a:rPr>
              <a:t>)	0.94</a:t>
            </a:r>
            <a:r>
              <a:rPr lang="en-US" sz="2000" baseline="30000" dirty="0">
                <a:solidFill>
                  <a:prstClr val="black"/>
                </a:solidFill>
                <a:latin typeface="Cambria" panose="02040503050406030204" pitchFamily="18" charset="0"/>
                <a:ea typeface="Times New Roman" panose="02020603050405020304" pitchFamily="18" charset="0"/>
              </a:rPr>
              <a:t> </a:t>
            </a:r>
            <a:r>
              <a:rPr lang="en-US" sz="2000" dirty="0">
                <a:solidFill>
                  <a:prstClr val="black"/>
                </a:solidFill>
                <a:latin typeface="Cambria" panose="02040503050406030204" pitchFamily="18" charset="0"/>
                <a:ea typeface="Times New Roman" panose="02020603050405020304" pitchFamily="18" charset="0"/>
              </a:rPr>
              <a:t>(0.71-1.37)</a:t>
            </a:r>
            <a:r>
              <a:rPr lang="en-US" sz="2000" baseline="30000" dirty="0">
                <a:solidFill>
                  <a:prstClr val="black"/>
                </a:solidFill>
                <a:latin typeface="Cambria" panose="02040503050406030204" pitchFamily="18" charset="0"/>
                <a:ea typeface="Times New Roman" panose="02020603050405020304" pitchFamily="18" charset="0"/>
              </a:rPr>
              <a:t>1</a:t>
            </a:r>
            <a:r>
              <a:rPr lang="en-US" sz="2000" dirty="0">
                <a:solidFill>
                  <a:prstClr val="black"/>
                </a:solidFill>
                <a:latin typeface="Cambria" panose="02040503050406030204" pitchFamily="18"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Relative Fishing Mortality (F</a:t>
            </a:r>
            <a:r>
              <a:rPr lang="en-US" sz="2000" baseline="-25000" dirty="0">
                <a:solidFill>
                  <a:prstClr val="black"/>
                </a:solidFill>
                <a:latin typeface="Cambria" panose="02040503050406030204" pitchFamily="18" charset="0"/>
                <a:ea typeface="Times New Roman" panose="02020603050405020304" pitchFamily="18" charset="0"/>
              </a:rPr>
              <a:t>2019</a:t>
            </a:r>
            <a:r>
              <a:rPr lang="en-US" sz="2000" dirty="0">
                <a:solidFill>
                  <a:prstClr val="black"/>
                </a:solidFill>
                <a:latin typeface="Cambria" panose="02040503050406030204" pitchFamily="18" charset="0"/>
                <a:ea typeface="Times New Roman" panose="02020603050405020304" pitchFamily="18" charset="0"/>
              </a:rPr>
              <a:t>/F</a:t>
            </a:r>
            <a:r>
              <a:rPr lang="en-US" sz="2000" baseline="-25000" dirty="0">
                <a:solidFill>
                  <a:prstClr val="black"/>
                </a:solidFill>
                <a:latin typeface="Cambria" panose="02040503050406030204" pitchFamily="18" charset="0"/>
                <a:ea typeface="Times New Roman" panose="02020603050405020304" pitchFamily="18" charset="0"/>
              </a:rPr>
              <a:t>MSY</a:t>
            </a:r>
            <a:r>
              <a:rPr lang="en-US" sz="2000" dirty="0">
                <a:solidFill>
                  <a:prstClr val="black"/>
                </a:solidFill>
                <a:latin typeface="Cambria" panose="02040503050406030204" pitchFamily="18" charset="0"/>
                <a:ea typeface="Times New Roman" panose="02020603050405020304" pitchFamily="18" charset="0"/>
              </a:rPr>
              <a:t>)		1.00 (0.63-1.35)</a:t>
            </a:r>
            <a:r>
              <a:rPr lang="en-US" sz="2000" baseline="30000" dirty="0">
                <a:solidFill>
                  <a:prstClr val="black"/>
                </a:solidFill>
                <a:latin typeface="Cambria" panose="02040503050406030204" pitchFamily="18" charset="0"/>
                <a:ea typeface="Times New Roman" panose="02020603050405020304" pitchFamily="18" charset="0"/>
              </a:rPr>
              <a:t>1</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Stock Status (2019)                                                          Overfished:  Yes</a:t>
            </a:r>
            <a:endParaRPr lang="en-US" sz="2000" dirty="0">
              <a:solidFill>
                <a:prstClr val="black"/>
              </a:solidFill>
              <a:latin typeface="Times New Roman" panose="02020603050405020304" pitchFamily="18" charset="0"/>
              <a:ea typeface="Times New Roman" panose="02020603050405020304" pitchFamily="18" charset="0"/>
            </a:endParaRPr>
          </a:p>
          <a:p>
            <a:pPr algn="just" defTabSz="914400"/>
            <a:r>
              <a:rPr lang="en-US" sz="2000" dirty="0">
                <a:solidFill>
                  <a:prstClr val="black"/>
                </a:solidFill>
                <a:latin typeface="Cambria" panose="02040503050406030204" pitchFamily="18" charset="0"/>
                <a:ea typeface="Times New Roman" panose="02020603050405020304" pitchFamily="18" charset="0"/>
              </a:rPr>
              <a:t>                                                                                          	Overfishing: No</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7F8A9F8E-95BA-4EFA-AB91-A283D8C5F93E}"/>
              </a:ext>
            </a:extLst>
          </p:cNvPr>
          <p:cNvSpPr/>
          <p:nvPr/>
        </p:nvSpPr>
        <p:spPr>
          <a:xfrm>
            <a:off x="0" y="1833086"/>
            <a:ext cx="3043238" cy="4062651"/>
          </a:xfrm>
          <a:prstGeom prst="rect">
            <a:avLst/>
          </a:prstGeom>
          <a:solidFill>
            <a:schemeClr val="bg1">
              <a:lumMod val="95000"/>
            </a:schemeClr>
          </a:solidFill>
        </p:spPr>
        <p:txBody>
          <a:bodyPr wrap="square">
            <a:spAutoFit/>
          </a:bodyPr>
          <a:lstStyle/>
          <a:p>
            <a:r>
              <a:rPr lang="en-US" sz="2400" b="1" dirty="0">
                <a:solidFill>
                  <a:srgbClr val="000000"/>
                </a:solidFill>
                <a:latin typeface="Calibri" panose="020F0502020204030204" pitchFamily="34" charset="0"/>
              </a:rPr>
              <a:t>Important:</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Increased harvests on small fishes could have had negative consequences for the productivity of bigeye tuna fisheries (e.g. reduced yield at MSY and increased SSB required to produce MSY).</a:t>
            </a:r>
          </a:p>
          <a:p>
            <a:r>
              <a:rPr lang="en-US" dirty="0">
                <a:solidFill>
                  <a:srgbClr val="000000"/>
                </a:solidFill>
                <a:latin typeface="Calibri" panose="020F0502020204030204" pitchFamily="34" charset="0"/>
              </a:rPr>
              <a:t> Rec. 19-02 contains measures</a:t>
            </a:r>
          </a:p>
          <a:p>
            <a:r>
              <a:rPr lang="en-US" dirty="0">
                <a:solidFill>
                  <a:srgbClr val="000000"/>
                </a:solidFill>
                <a:latin typeface="Calibri" panose="020F0502020204030204" pitchFamily="34" charset="0"/>
              </a:rPr>
              <a:t>aimed at increasing long-term sustainable yield by reducing the catch of juveniles of tropical tunas. </a:t>
            </a:r>
            <a:endParaRPr lang="en-CA" dirty="0"/>
          </a:p>
        </p:txBody>
      </p:sp>
    </p:spTree>
    <p:extLst>
      <p:ext uri="{BB962C8B-B14F-4D97-AF65-F5344CB8AC3E}">
        <p14:creationId xmlns:p14="http://schemas.microsoft.com/office/powerpoint/2010/main" val="222776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F964F-329C-4C16-899C-F37F0D5527B6}"/>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0C3EF9B7-174F-46A6-95E8-ED11FF909284}"/>
              </a:ext>
            </a:extLst>
          </p:cNvPr>
          <p:cNvSpPr>
            <a:spLocks noGrp="1"/>
          </p:cNvSpPr>
          <p:nvPr>
            <p:ph idx="1"/>
          </p:nvPr>
        </p:nvSpPr>
        <p:spPr>
          <a:xfrm>
            <a:off x="671513" y="2100543"/>
            <a:ext cx="11087099" cy="4457420"/>
          </a:xfrm>
          <a:solidFill>
            <a:schemeClr val="bg1"/>
          </a:solidFill>
        </p:spPr>
        <p:txBody>
          <a:bodyPr>
            <a:normAutofit fontScale="92500" lnSpcReduction="20000"/>
          </a:bodyPr>
          <a:lstStyle/>
          <a:p>
            <a:pPr marL="0" indent="0">
              <a:buNone/>
            </a:pPr>
            <a:r>
              <a:rPr lang="en-CA" sz="2400" b="1" dirty="0"/>
              <a:t>SCRS activities for 2021 focused on Exec Summaries  for assessed stocks (BET), Research Recommendations, workplans and responses to the Commission.</a:t>
            </a:r>
          </a:p>
          <a:p>
            <a:pPr marL="0" indent="0">
              <a:buNone/>
            </a:pPr>
            <a:endParaRPr lang="en-CA" sz="2400" b="1" dirty="0"/>
          </a:p>
          <a:p>
            <a:pPr marL="0" indent="0">
              <a:buClrTx/>
              <a:buSzPct val="125000"/>
              <a:buNone/>
            </a:pPr>
            <a:r>
              <a:rPr lang="en-CA" sz="2800" b="1" dirty="0"/>
              <a:t> Presentation Summary</a:t>
            </a:r>
          </a:p>
          <a:p>
            <a:pPr lvl="1">
              <a:buClrTx/>
              <a:buSzPct val="125000"/>
              <a:buFont typeface="Wingdings" panose="05000000000000000000" pitchFamily="2" charset="2"/>
              <a:buChar char="§"/>
            </a:pPr>
            <a:r>
              <a:rPr lang="en-CA" sz="2400" dirty="0"/>
              <a:t>AOTTP</a:t>
            </a:r>
          </a:p>
          <a:p>
            <a:pPr lvl="1">
              <a:buClrTx/>
              <a:buSzPct val="125000"/>
              <a:buFont typeface="Wingdings" panose="05000000000000000000" pitchFamily="2" charset="2"/>
              <a:buChar char="§"/>
            </a:pPr>
            <a:r>
              <a:rPr lang="en-US" sz="2400" dirty="0"/>
              <a:t>Brief Review of State of Stocks and Outlook for YFT and SKJ</a:t>
            </a:r>
          </a:p>
          <a:p>
            <a:pPr lvl="1">
              <a:buClrTx/>
              <a:buSzPct val="125000"/>
              <a:buFont typeface="Wingdings" panose="05000000000000000000" pitchFamily="2" charset="2"/>
              <a:buChar char="§"/>
            </a:pPr>
            <a:r>
              <a:rPr lang="en-US" sz="2400" dirty="0"/>
              <a:t> 2021 BET stock assessment and Executive Summary</a:t>
            </a:r>
          </a:p>
          <a:p>
            <a:pPr lvl="2">
              <a:buClrTx/>
              <a:buSzPct val="125000"/>
              <a:buFont typeface="Wingdings" panose="05000000000000000000" pitchFamily="2" charset="2"/>
              <a:buChar char="§"/>
            </a:pPr>
            <a:r>
              <a:rPr lang="en-US" sz="2200" dirty="0"/>
              <a:t>Effects of Current regulations </a:t>
            </a:r>
          </a:p>
          <a:p>
            <a:pPr lvl="2">
              <a:buClrTx/>
              <a:buSzPct val="125000"/>
              <a:buFont typeface="Wingdings" panose="05000000000000000000" pitchFamily="2" charset="2"/>
              <a:buChar char="§"/>
            </a:pPr>
            <a:r>
              <a:rPr lang="en-US" sz="2200" dirty="0"/>
              <a:t>Management recommendations</a:t>
            </a:r>
            <a:endParaRPr lang="en-CA" sz="2200" dirty="0"/>
          </a:p>
          <a:p>
            <a:pPr lvl="1">
              <a:buClrTx/>
              <a:buSzPct val="125000"/>
              <a:buFont typeface="Wingdings" panose="05000000000000000000" pitchFamily="2" charset="2"/>
              <a:buChar char="§"/>
            </a:pPr>
            <a:r>
              <a:rPr lang="en-CA" sz="2400" dirty="0"/>
              <a:t>Responses to the Commission</a:t>
            </a:r>
          </a:p>
          <a:p>
            <a:pPr lvl="1">
              <a:buClrTx/>
              <a:buSzPct val="125000"/>
              <a:buFont typeface="Wingdings" panose="05000000000000000000" pitchFamily="2" charset="2"/>
              <a:buChar char="§"/>
            </a:pPr>
            <a:r>
              <a:rPr lang="en-CA" sz="2400" dirty="0"/>
              <a:t>Work Plan</a:t>
            </a:r>
          </a:p>
          <a:p>
            <a:pPr lvl="1"/>
            <a:endParaRPr lang="en-US" sz="2400" dirty="0"/>
          </a:p>
          <a:p>
            <a:pPr lvl="1"/>
            <a:endParaRPr lang="en-US" sz="2400" dirty="0"/>
          </a:p>
          <a:p>
            <a:pPr marL="0" indent="0">
              <a:buNone/>
            </a:pPr>
            <a:endParaRPr lang="en-CA" dirty="0"/>
          </a:p>
        </p:txBody>
      </p:sp>
      <p:pic>
        <p:nvPicPr>
          <p:cNvPr id="4" name="Picture 3">
            <a:extLst>
              <a:ext uri="{FF2B5EF4-FFF2-40B4-BE49-F238E27FC236}">
                <a16:creationId xmlns:a16="http://schemas.microsoft.com/office/drawing/2014/main" id="{371768EC-3445-4F77-9CAD-045E5ED35AA7}"/>
              </a:ext>
            </a:extLst>
          </p:cNvPr>
          <p:cNvPicPr>
            <a:picLocks noChangeAspect="1"/>
          </p:cNvPicPr>
          <p:nvPr/>
        </p:nvPicPr>
        <p:blipFill>
          <a:blip r:embed="rId2"/>
          <a:stretch>
            <a:fillRect/>
          </a:stretch>
        </p:blipFill>
        <p:spPr>
          <a:xfrm>
            <a:off x="0" y="0"/>
            <a:ext cx="12192000" cy="1654803"/>
          </a:xfrm>
          <a:prstGeom prst="rect">
            <a:avLst/>
          </a:prstGeom>
        </p:spPr>
      </p:pic>
      <p:sp>
        <p:nvSpPr>
          <p:cNvPr id="5" name="Rectangle 4">
            <a:extLst>
              <a:ext uri="{FF2B5EF4-FFF2-40B4-BE49-F238E27FC236}">
                <a16:creationId xmlns:a16="http://schemas.microsoft.com/office/drawing/2014/main" id="{716C2096-DE6A-4DFC-9CE7-B65E31103CE1}"/>
              </a:ext>
            </a:extLst>
          </p:cNvPr>
          <p:cNvSpPr/>
          <p:nvPr/>
        </p:nvSpPr>
        <p:spPr>
          <a:xfrm>
            <a:off x="3638550" y="975903"/>
            <a:ext cx="6667500" cy="523220"/>
          </a:xfrm>
          <a:prstGeom prst="rect">
            <a:avLst/>
          </a:prstGeom>
        </p:spPr>
        <p:txBody>
          <a:bodyPr wrap="square">
            <a:spAutoFit/>
          </a:bodyPr>
          <a:lstStyle/>
          <a:p>
            <a:r>
              <a:rPr lang="en-CA" sz="2800" b="1" i="1" dirty="0">
                <a:solidFill>
                  <a:schemeClr val="bg1"/>
                </a:solidFill>
                <a:latin typeface="Arial" panose="020B0604020202020204" pitchFamily="34" charset="0"/>
              </a:rPr>
              <a:t>Tropical Tuna Summary</a:t>
            </a:r>
            <a:endParaRPr lang="en-CA" sz="2800" dirty="0">
              <a:solidFill>
                <a:schemeClr val="bg1"/>
              </a:solidFill>
            </a:endParaRPr>
          </a:p>
        </p:txBody>
      </p:sp>
    </p:spTree>
    <p:extLst>
      <p:ext uri="{BB962C8B-B14F-4D97-AF65-F5344CB8AC3E}">
        <p14:creationId xmlns:p14="http://schemas.microsoft.com/office/powerpoint/2010/main" val="2292662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3297698"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BET Fishery indicators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FA0A8C98-31EF-4223-932D-0EA7DDFFCF18}"/>
              </a:ext>
            </a:extLst>
          </p:cNvPr>
          <p:cNvSpPr txBox="1"/>
          <p:nvPr/>
        </p:nvSpPr>
        <p:spPr>
          <a:xfrm>
            <a:off x="203374" y="1322675"/>
            <a:ext cx="11849100" cy="830997"/>
          </a:xfrm>
          <a:prstGeom prst="rect">
            <a:avLst/>
          </a:prstGeom>
          <a:noFill/>
        </p:spPr>
        <p:txBody>
          <a:bodyPr wrap="square" rtlCol="0">
            <a:spAutoFit/>
          </a:bodyPr>
          <a:lstStyle/>
          <a:p>
            <a:pPr defTabSz="914400"/>
            <a:r>
              <a:rPr lang="en-US" sz="2400" b="1" dirty="0">
                <a:solidFill>
                  <a:srgbClr val="2006DE"/>
                </a:solidFill>
                <a:latin typeface="Calibri" panose="020F0502020204030204"/>
              </a:rPr>
              <a:t>Probability of Not Overfished (SSB &gt;= </a:t>
            </a:r>
            <a:r>
              <a:rPr lang="en-US" sz="2400" b="1" dirty="0" err="1">
                <a:solidFill>
                  <a:srgbClr val="2006DE"/>
                </a:solidFill>
                <a:latin typeface="Calibri" panose="020F0502020204030204"/>
              </a:rPr>
              <a:t>SSBmsy</a:t>
            </a:r>
            <a:r>
              <a:rPr lang="en-US" sz="2400" b="1" dirty="0">
                <a:solidFill>
                  <a:srgbClr val="2006DE"/>
                </a:solidFill>
                <a:latin typeface="Calibri" panose="020F0502020204030204"/>
              </a:rPr>
              <a:t>) and Overfishing not occurring (F &lt;= F</a:t>
            </a:r>
            <a:r>
              <a:rPr lang="en-US" sz="2400" b="1" baseline="-25000" dirty="0">
                <a:solidFill>
                  <a:srgbClr val="2006DE"/>
                </a:solidFill>
                <a:latin typeface="Calibri" panose="020F0502020204030204"/>
              </a:rPr>
              <a:t>MSY</a:t>
            </a:r>
            <a:r>
              <a:rPr lang="en-US" sz="2400" b="1" dirty="0">
                <a:solidFill>
                  <a:srgbClr val="2006DE"/>
                </a:solidFill>
                <a:latin typeface="Calibri" panose="020F0502020204030204"/>
              </a:rPr>
              <a:t>)</a:t>
            </a:r>
            <a:endParaRPr lang="en-US" sz="2400" dirty="0">
              <a:solidFill>
                <a:srgbClr val="2006DE"/>
              </a:solidFill>
              <a:latin typeface="Calibri" panose="020F0502020204030204"/>
            </a:endParaRPr>
          </a:p>
          <a:p>
            <a:pPr defTabSz="914400"/>
            <a:endParaRPr lang="en-US" sz="2400" dirty="0">
              <a:solidFill>
                <a:srgbClr val="2006DE"/>
              </a:solidFill>
              <a:latin typeface="Calibri" panose="020F0502020204030204"/>
            </a:endParaRPr>
          </a:p>
        </p:txBody>
      </p:sp>
      <p:sp>
        <p:nvSpPr>
          <p:cNvPr id="8" name="TextBox 7">
            <a:extLst>
              <a:ext uri="{FF2B5EF4-FFF2-40B4-BE49-F238E27FC236}">
                <a16:creationId xmlns:a16="http://schemas.microsoft.com/office/drawing/2014/main" id="{370AB6D8-BAB2-4C2E-9BB4-6EA192258482}"/>
              </a:ext>
            </a:extLst>
          </p:cNvPr>
          <p:cNvSpPr txBox="1"/>
          <p:nvPr/>
        </p:nvSpPr>
        <p:spPr>
          <a:xfrm>
            <a:off x="300038" y="4067175"/>
            <a:ext cx="714375" cy="369332"/>
          </a:xfrm>
          <a:prstGeom prst="rect">
            <a:avLst/>
          </a:prstGeom>
          <a:solidFill>
            <a:schemeClr val="accent4">
              <a:lumMod val="20000"/>
              <a:lumOff val="80000"/>
            </a:schemeClr>
          </a:solidFill>
        </p:spPr>
        <p:txBody>
          <a:bodyPr wrap="square" rtlCol="0">
            <a:spAutoFit/>
          </a:bodyPr>
          <a:lstStyle/>
          <a:p>
            <a:r>
              <a:rPr lang="en-CA" dirty="0"/>
              <a:t>TAC</a:t>
            </a:r>
          </a:p>
        </p:txBody>
      </p:sp>
      <p:pic>
        <p:nvPicPr>
          <p:cNvPr id="10" name="Picture 9" descr="Graphical user interface, text, application&#10;&#10;Description automatically generated">
            <a:extLst>
              <a:ext uri="{FF2B5EF4-FFF2-40B4-BE49-F238E27FC236}">
                <a16:creationId xmlns:a16="http://schemas.microsoft.com/office/drawing/2014/main" id="{EC3A86E3-0F75-430A-B1C7-8153643F186E}"/>
              </a:ext>
            </a:extLst>
          </p:cNvPr>
          <p:cNvPicPr>
            <a:picLocks noChangeAspect="1"/>
          </p:cNvPicPr>
          <p:nvPr/>
        </p:nvPicPr>
        <p:blipFill rotWithShape="1">
          <a:blip r:embed="rId3"/>
          <a:srcRect l="21026" t="45576" r="34102" b="8224"/>
          <a:stretch/>
        </p:blipFill>
        <p:spPr bwMode="auto">
          <a:xfrm>
            <a:off x="2286000" y="1781883"/>
            <a:ext cx="9190635" cy="5076117"/>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7B12AADA-E2E4-44DF-9C85-923D49B1A56C}"/>
              </a:ext>
            </a:extLst>
          </p:cNvPr>
          <p:cNvSpPr/>
          <p:nvPr/>
        </p:nvSpPr>
        <p:spPr>
          <a:xfrm>
            <a:off x="1195388" y="4157663"/>
            <a:ext cx="9972675" cy="228600"/>
          </a:xfrm>
          <a:prstGeom prst="rect">
            <a:avLst/>
          </a:prstGeom>
          <a:solidFill>
            <a:schemeClr val="accent6">
              <a:lumMod val="60000"/>
              <a:lumOff val="40000"/>
              <a:alpha val="4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9402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3297698"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BET Fishery indicators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0EBC7C62-265C-463E-AB5A-4F06E5F4D34E}"/>
              </a:ext>
            </a:extLst>
          </p:cNvPr>
          <p:cNvSpPr/>
          <p:nvPr/>
        </p:nvSpPr>
        <p:spPr>
          <a:xfrm>
            <a:off x="661988" y="5657671"/>
            <a:ext cx="11225213" cy="1200329"/>
          </a:xfrm>
          <a:prstGeom prst="rect">
            <a:avLst/>
          </a:prstGeom>
          <a:solidFill>
            <a:sysClr val="window" lastClr="FFFFFF"/>
          </a:solidFill>
        </p:spPr>
        <p:txBody>
          <a:bodyPr wrap="square">
            <a:spAutoFit/>
          </a:bodyPr>
          <a:lstStyle/>
          <a:p>
            <a:r>
              <a:rPr lang="en-US" dirty="0"/>
              <a:t>Deterministic projections of SSB/SSBMSY and fishing mortality for the 27 Stock Synthesis uncertainty grid runs at 35,000-90,000 t constant catch for Atlantic bigeye tuna. The lines are the mean of 27 deterministic runs and the black line is for the current TAC (61,500 t). The grey bar represents the period when catches for 2020 and 2021 are fixed to 59,919 t and 61,500 t respectively.</a:t>
            </a:r>
          </a:p>
        </p:txBody>
      </p:sp>
      <p:pic>
        <p:nvPicPr>
          <p:cNvPr id="13" name="Picture 12">
            <a:extLst>
              <a:ext uri="{FF2B5EF4-FFF2-40B4-BE49-F238E27FC236}">
                <a16:creationId xmlns:a16="http://schemas.microsoft.com/office/drawing/2014/main" id="{B9E54CAC-DC71-4280-B555-D1D35804913B}"/>
              </a:ext>
            </a:extLst>
          </p:cNvPr>
          <p:cNvPicPr>
            <a:picLocks noChangeAspect="1"/>
          </p:cNvPicPr>
          <p:nvPr/>
        </p:nvPicPr>
        <p:blipFill>
          <a:blip r:embed="rId3"/>
          <a:stretch>
            <a:fillRect/>
          </a:stretch>
        </p:blipFill>
        <p:spPr>
          <a:xfrm>
            <a:off x="1685925" y="1282484"/>
            <a:ext cx="4434826" cy="4340754"/>
          </a:xfrm>
          <a:prstGeom prst="rect">
            <a:avLst/>
          </a:prstGeom>
        </p:spPr>
      </p:pic>
      <p:pic>
        <p:nvPicPr>
          <p:cNvPr id="15" name="Picture 14">
            <a:extLst>
              <a:ext uri="{FF2B5EF4-FFF2-40B4-BE49-F238E27FC236}">
                <a16:creationId xmlns:a16="http://schemas.microsoft.com/office/drawing/2014/main" id="{386932B6-D16E-4293-ABE6-FE04C2330861}"/>
              </a:ext>
            </a:extLst>
          </p:cNvPr>
          <p:cNvPicPr>
            <a:picLocks noChangeAspect="1"/>
          </p:cNvPicPr>
          <p:nvPr/>
        </p:nvPicPr>
        <p:blipFill>
          <a:blip r:embed="rId4"/>
          <a:stretch>
            <a:fillRect/>
          </a:stretch>
        </p:blipFill>
        <p:spPr>
          <a:xfrm>
            <a:off x="6744168" y="1278816"/>
            <a:ext cx="4414369" cy="4307999"/>
          </a:xfrm>
          <a:prstGeom prst="rect">
            <a:avLst/>
          </a:prstGeom>
        </p:spPr>
      </p:pic>
    </p:spTree>
    <p:extLst>
      <p:ext uri="{BB962C8B-B14F-4D97-AF65-F5344CB8AC3E}">
        <p14:creationId xmlns:p14="http://schemas.microsoft.com/office/powerpoint/2010/main" val="77114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3836423" y="738817"/>
            <a:ext cx="7173759"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Tropical Tuna Management Recommendations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7829D8E1-D983-47DC-BFFA-9446CB2ACB27}"/>
              </a:ext>
            </a:extLst>
          </p:cNvPr>
          <p:cNvSpPr txBox="1">
            <a:spLocks/>
          </p:cNvSpPr>
          <p:nvPr/>
        </p:nvSpPr>
        <p:spPr>
          <a:xfrm>
            <a:off x="1462087" y="1117600"/>
            <a:ext cx="929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effectLst/>
                <a:uLnTx/>
                <a:uFillTx/>
                <a:latin typeface="Calibri"/>
                <a:ea typeface="+mj-ea"/>
                <a:cs typeface="+mj-cs"/>
              </a:rPr>
              <a:t>BET - Management Recommendations</a:t>
            </a:r>
          </a:p>
        </p:txBody>
      </p:sp>
      <p:sp>
        <p:nvSpPr>
          <p:cNvPr id="7" name="Content Placeholder 2">
            <a:extLst>
              <a:ext uri="{FF2B5EF4-FFF2-40B4-BE49-F238E27FC236}">
                <a16:creationId xmlns:a16="http://schemas.microsoft.com/office/drawing/2014/main" id="{10CB41CE-2CB5-4E30-A1E9-8DFFBDD585DE}"/>
              </a:ext>
            </a:extLst>
          </p:cNvPr>
          <p:cNvSpPr txBox="1">
            <a:spLocks/>
          </p:cNvSpPr>
          <p:nvPr/>
        </p:nvSpPr>
        <p:spPr>
          <a:xfrm>
            <a:off x="1028700" y="2119313"/>
            <a:ext cx="10186988" cy="4525963"/>
          </a:xfrm>
          <a:prstGeom prst="rect">
            <a:avLst/>
          </a:prstGeom>
          <a:solidFill>
            <a:sysClr val="window" lastClr="FFFFFF"/>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effectLst/>
                <a:uLnTx/>
                <a:uFillTx/>
                <a:latin typeface="Calibri"/>
                <a:ea typeface="+mn-ea"/>
                <a:cs typeface="+mn-cs"/>
              </a:rPr>
              <a:t>The Atlantic bigeye tuna stock status has improved since 2017 and was estimated to be overfished but not undergoing overfishing.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400" dirty="0">
                <a:latin typeface="Calibri"/>
              </a:rPr>
              <a:t>A</a:t>
            </a:r>
            <a:r>
              <a:rPr kumimoji="0" lang="en-US" sz="3400" b="0" i="0" u="none" strike="noStrike" kern="1200" cap="none" spc="0" normalizeH="0" baseline="0" noProof="0" dirty="0">
                <a:ln>
                  <a:noFill/>
                </a:ln>
                <a:effectLst/>
                <a:uLnTx/>
                <a:uFillTx/>
                <a:latin typeface="Calibri"/>
                <a:ea typeface="+mn-ea"/>
                <a:cs typeface="+mn-cs"/>
              </a:rPr>
              <a:t> future constant catch of 61,500 t, which is the TAC established in Rec. 19-02, will have a high probability (97%) of maintaining the stock in the green quadrant of the Kobe plot by 2034.</a:t>
            </a:r>
            <a:endParaRPr kumimoji="0" lang="en-US" sz="17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effectLst/>
                <a:uLnTx/>
                <a:uFillTx/>
                <a:latin typeface="Calibri"/>
                <a:ea typeface="+mn-ea"/>
                <a:cs typeface="+mn-cs"/>
              </a:rPr>
              <a:t>Current stock status and the outlook for the stock are more uncertain than portrayed in the Summary Table and the K2SM. Projection probabilities should be interpreted with caution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400" dirty="0">
                <a:latin typeface="Calibri"/>
              </a:rPr>
              <a:t>Uncounted u</a:t>
            </a:r>
            <a:r>
              <a:rPr kumimoji="0" lang="en-US" sz="3400" b="0" i="0" u="none" strike="noStrike" kern="1200" cap="none" spc="0" normalizeH="0" baseline="0" noProof="0" dirty="0" err="1">
                <a:ln>
                  <a:noFill/>
                </a:ln>
                <a:effectLst/>
                <a:uLnTx/>
                <a:uFillTx/>
                <a:latin typeface="Calibri"/>
                <a:ea typeface="+mn-ea"/>
                <a:cs typeface="+mn-cs"/>
              </a:rPr>
              <a:t>ncertainties</a:t>
            </a:r>
            <a:r>
              <a:rPr kumimoji="0" lang="en-US" sz="3400" b="0" i="0" u="none" strike="noStrike" kern="1200" cap="none" spc="0" normalizeH="0" baseline="0" noProof="0" dirty="0">
                <a:ln>
                  <a:noFill/>
                </a:ln>
                <a:effectLst/>
                <a:uLnTx/>
                <a:uFillTx/>
                <a:latin typeface="Calibri"/>
                <a:ea typeface="+mn-ea"/>
                <a:cs typeface="+mn-cs"/>
              </a:rPr>
              <a:t> include the appropriateness of the range of natural mortalities used in the uncertainty grid and the change in methodology used to develop the joint longline index.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effectLst/>
                <a:uLnTx/>
                <a:uFillTx/>
                <a:latin typeface="Calibri"/>
                <a:ea typeface="+mn-ea"/>
                <a:cs typeface="+mn-cs"/>
              </a:rPr>
              <a:t>The Commission should consider adopting a TAC that would shift the stock status of BET towards the green zone of the Kobe plot with a high probability..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effectLst/>
                <a:uLnTx/>
                <a:uFillTx/>
                <a:latin typeface="Calibri"/>
                <a:ea typeface="+mn-ea"/>
                <a:cs typeface="+mn-cs"/>
              </a:rPr>
              <a:t> Increased harvests on small yellowfin and bigeye tunas have negative consequences on both long-term sustainable yield and stock status.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5005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5121915"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Management Recommendations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751115" y="1545771"/>
            <a:ext cx="986449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entury Gothic" panose="020B0502020202020204"/>
                <a:ea typeface="+mn-ea"/>
                <a:cs typeface="+mn-cs"/>
              </a:rPr>
              <a:t>Skipjack Tuna – Unchanged since 2019 SCRS Report</a:t>
            </a: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762000" y="2275116"/>
            <a:ext cx="11027229" cy="3559628"/>
          </a:xfrm>
          <a:prstGeom prst="rect">
            <a:avLst/>
          </a:prstGeom>
          <a:solidFill>
            <a:schemeClr val="bg1"/>
          </a:solidFill>
        </p:spPr>
        <p:txBody>
          <a:bodyPr>
            <a:normAutofit fontScale="40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buClr>
                <a:srgbClr val="A53010"/>
              </a:buClr>
              <a:buFont typeface="Wingdings" panose="05000000000000000000" pitchFamily="2" charset="2"/>
              <a:buChar char="§"/>
            </a:pPr>
            <a:r>
              <a:rPr lang="en-US" sz="7000" dirty="0">
                <a:solidFill>
                  <a:prstClr val="black"/>
                </a:solidFill>
                <a:latin typeface="Times New Roman" panose="02020603050405020304" pitchFamily="18" charset="0"/>
                <a:cs typeface="Times New Roman" panose="02020603050405020304" pitchFamily="18" charset="0"/>
              </a:rPr>
              <a:t>Committee recommends that the catch and effort levels for the eastern stock do not exceed the 2012-2013 catch or effort. Catches in 2019 and 2020 decreased substantially. </a:t>
            </a:r>
          </a:p>
          <a:p>
            <a:pPr lvl="0">
              <a:buClr>
                <a:srgbClr val="A53010"/>
              </a:buClr>
              <a:buFont typeface="Wingdings" panose="05000000000000000000" pitchFamily="2" charset="2"/>
              <a:buChar char="§"/>
            </a:pPr>
            <a:r>
              <a:rPr lang="en-US" sz="7000" dirty="0">
                <a:solidFill>
                  <a:prstClr val="black"/>
                </a:solidFill>
                <a:latin typeface="Times New Roman" panose="02020603050405020304" pitchFamily="18" charset="0"/>
                <a:cs typeface="Times New Roman" panose="02020603050405020304" pitchFamily="18" charset="0"/>
              </a:rPr>
              <a:t>The Commission should be aware that increasing harvests and fishing effort for skipjack could lead to involuntary consequences for other species caught in combination with skipjack in certain fisheries (juveniles of yellowfin and bigeye).</a:t>
            </a:r>
          </a:p>
          <a:p>
            <a:pPr lvl="0">
              <a:buClr>
                <a:srgbClr val="A53010"/>
              </a:buClr>
              <a:buFont typeface="Wingdings" panose="05000000000000000000" pitchFamily="2" charset="2"/>
              <a:buChar char="§"/>
            </a:pPr>
            <a:r>
              <a:rPr lang="en-US" sz="7000" dirty="0">
                <a:solidFill>
                  <a:prstClr val="black"/>
                </a:solidFill>
                <a:latin typeface="Times New Roman" panose="02020603050405020304" pitchFamily="18" charset="0"/>
                <a:cs typeface="Times New Roman" panose="02020603050405020304" pitchFamily="18" charset="0"/>
              </a:rPr>
              <a:t> For the West Atlantic, the Committee recommends that the catches should not be allowed to exceed the MSY. </a:t>
            </a:r>
            <a:endParaRPr kumimoji="0" lang="en-US" sz="7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0">
              <a:buClr>
                <a:srgbClr val="A53010"/>
              </a:buClr>
              <a:buFont typeface="Wingdings" panose="05000000000000000000" pitchFamily="2" charset="2"/>
              <a:buChar cha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352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5121915"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Management Recommendations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1019855" y="1481818"/>
            <a:ext cx="1031013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entury Gothic" panose="020B0502020202020204"/>
                <a:ea typeface="+mn-ea"/>
                <a:cs typeface="+mn-cs"/>
              </a:rPr>
              <a:t>Yellowfin Tuna – Unchanged since 2019 SCRS Report</a:t>
            </a: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555171" y="2188031"/>
            <a:ext cx="11027229" cy="4321626"/>
          </a:xfrm>
          <a:prstGeom prst="rect">
            <a:avLst/>
          </a:prstGeom>
          <a:solidFill>
            <a:schemeClr val="bg1"/>
          </a:solidFill>
        </p:spPr>
        <p:txBody>
          <a:bodyPr>
            <a:normAutofit fontScale="40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6000" dirty="0">
                <a:solidFill>
                  <a:schemeClr val="tx1"/>
                </a:solidFill>
                <a:latin typeface="Times New Roman" panose="02020603050405020304" pitchFamily="18" charset="0"/>
                <a:cs typeface="Times New Roman" panose="02020603050405020304" pitchFamily="18" charset="0"/>
              </a:rPr>
              <a:t>Catches above 120,000 t are expected to further degrade the condition of the yellowfin stock. Since 2016, catch have averaged 137,000 t, but increased to 149,202 in 2020. Catches above 140,000 t carry an increased risk of driving the stock below 20%B</a:t>
            </a:r>
            <a:r>
              <a:rPr lang="en-US" sz="6000" baseline="-25000" dirty="0">
                <a:solidFill>
                  <a:schemeClr val="tx1"/>
                </a:solidFill>
                <a:latin typeface="Times New Roman" panose="02020603050405020304" pitchFamily="18" charset="0"/>
                <a:cs typeface="Times New Roman" panose="02020603050405020304" pitchFamily="18" charset="0"/>
              </a:rPr>
              <a:t>MSY</a:t>
            </a:r>
            <a:r>
              <a:rPr lang="en-US" sz="6000" dirty="0">
                <a:solidFill>
                  <a:schemeClr val="tx1"/>
                </a:solidFill>
                <a:latin typeface="Times New Roman" panose="02020603050405020304" pitchFamily="18" charset="0"/>
                <a:cs typeface="Times New Roman" panose="02020603050405020304" pitchFamily="18" charset="0"/>
              </a:rPr>
              <a:t> (13% by 2033). </a:t>
            </a:r>
          </a:p>
          <a:p>
            <a:pPr>
              <a:buFont typeface="Wingdings" panose="05000000000000000000" pitchFamily="2" charset="2"/>
              <a:buChar char="§"/>
            </a:pPr>
            <a:r>
              <a:rPr lang="en-US" sz="6000" dirty="0">
                <a:solidFill>
                  <a:schemeClr val="tx1"/>
                </a:solidFill>
                <a:latin typeface="Times New Roman" panose="02020603050405020304" pitchFamily="18" charset="0"/>
                <a:cs typeface="Times New Roman" panose="02020603050405020304" pitchFamily="18" charset="0"/>
              </a:rPr>
              <a:t>Significant overages are frequent. Existing conservation and management measures appear to be insufficient. The Group recommends that the Commission strengthen such measures.</a:t>
            </a:r>
          </a:p>
          <a:p>
            <a:pPr>
              <a:buFont typeface="Wingdings" panose="05000000000000000000" pitchFamily="2" charset="2"/>
              <a:buChar char="§"/>
            </a:pPr>
            <a:r>
              <a:rPr lang="en-US" sz="6000" dirty="0">
                <a:solidFill>
                  <a:schemeClr val="tx1"/>
                </a:solidFill>
                <a:latin typeface="Times New Roman" panose="02020603050405020304" pitchFamily="18" charset="0"/>
                <a:cs typeface="Times New Roman" panose="02020603050405020304" pitchFamily="18" charset="0"/>
              </a:rPr>
              <a:t>Increased harvests on small yellowfin and bigeye tunas has negative consequences to both long-term sustainable yield and stock status.</a:t>
            </a:r>
          </a:p>
          <a:p>
            <a:pPr>
              <a:buFont typeface="Wingdings" panose="05000000000000000000" pitchFamily="2" charset="2"/>
              <a:buChar char="§"/>
            </a:pPr>
            <a:r>
              <a:rPr lang="en-US" sz="6000" dirty="0">
                <a:solidFill>
                  <a:schemeClr val="tx1"/>
                </a:solidFill>
                <a:latin typeface="Times New Roman" panose="02020603050405020304" pitchFamily="18" charset="0"/>
                <a:cs typeface="Times New Roman" panose="02020603050405020304" pitchFamily="18" charset="0"/>
              </a:rPr>
              <a:t>Should the Commission wish to increase long-term sustainable yield, the Group recommends that effective measures be found to reduce fishing mortality on small yellowfin and bigeye tuna</a:t>
            </a:r>
          </a:p>
          <a:p>
            <a:endParaRPr lang="en-US" dirty="0"/>
          </a:p>
        </p:txBody>
      </p:sp>
    </p:spTree>
    <p:extLst>
      <p:ext uri="{BB962C8B-B14F-4D97-AF65-F5344CB8AC3E}">
        <p14:creationId xmlns:p14="http://schemas.microsoft.com/office/powerpoint/2010/main" val="3185023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523995"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Tropical tuna Workplan -2022</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614363" y="1432833"/>
            <a:ext cx="11315700" cy="5196568"/>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A53010"/>
              </a:buClr>
              <a:buNone/>
            </a:pPr>
            <a:r>
              <a:rPr lang="en-US" sz="2800" b="1" dirty="0">
                <a:solidFill>
                  <a:prstClr val="black"/>
                </a:solidFill>
                <a:latin typeface="Times New Roman" panose="02020603050405020304" pitchFamily="18" charset="0"/>
                <a:cs typeface="Times New Roman" panose="02020603050405020304" pitchFamily="18" charset="0"/>
              </a:rPr>
              <a:t>Tropical Tunas Workplan for 2021/2022 </a:t>
            </a:r>
            <a:r>
              <a:rPr lang="en-US" sz="2400" dirty="0">
                <a:solidFill>
                  <a:prstClr val="black"/>
                </a:solidFill>
                <a:latin typeface="Times New Roman" panose="02020603050405020304" pitchFamily="18" charset="0"/>
                <a:cs typeface="Times New Roman" panose="02020603050405020304" pitchFamily="18" charset="0"/>
              </a:rPr>
              <a:t> </a:t>
            </a:r>
          </a:p>
          <a:p>
            <a:pPr lvl="1">
              <a:buClr>
                <a:srgbClr val="A53010"/>
              </a:buClr>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Data Prep and Assessment of skipjack stocks  (2022)</a:t>
            </a:r>
          </a:p>
          <a:p>
            <a:pPr lvl="1">
              <a:buClr>
                <a:srgbClr val="A53010"/>
              </a:buClr>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Advance the definitions of TRO MSE management objectives and performance indicators, as well as to continue to make progress on the MSE for the Western stock of skipjack.</a:t>
            </a:r>
          </a:p>
          <a:p>
            <a:pPr lvl="1">
              <a:buClr>
                <a:srgbClr val="A53010"/>
              </a:buClr>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Explore the relationship between FOB management measures, including limitations of FOB fishing sets, number of FOB operational buoys, and number of FOB buoy / FAD deployments;</a:t>
            </a:r>
          </a:p>
          <a:p>
            <a:pPr lvl="1">
              <a:buClr>
                <a:srgbClr val="A53010"/>
              </a:buClr>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Assess the efficiency (e.g. reduction of BET and YFT juveniles catches) and the appropriateness of the FOB closures in [Rec. 19-02]</a:t>
            </a:r>
          </a:p>
          <a:p>
            <a:pPr lvl="1">
              <a:buClr>
                <a:srgbClr val="A53010"/>
              </a:buClr>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the Group recommended that the FAD Working Group be revitalized in 2022. Last met in 2017.</a:t>
            </a:r>
          </a:p>
        </p:txBody>
      </p:sp>
    </p:spTree>
    <p:extLst>
      <p:ext uri="{BB962C8B-B14F-4D97-AF65-F5344CB8AC3E}">
        <p14:creationId xmlns:p14="http://schemas.microsoft.com/office/powerpoint/2010/main" val="66217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364506" y="580295"/>
            <a:ext cx="4591321" cy="461665"/>
          </a:xfrm>
          <a:prstGeom prst="rect">
            <a:avLst/>
          </a:prstGeom>
        </p:spPr>
        <p:txBody>
          <a:bodyPr wrap="none">
            <a:spAutoFit/>
          </a:bodyPr>
          <a:lstStyle/>
          <a:p>
            <a:pPr lvl="0"/>
            <a:r>
              <a:rPr lang="en-CA" sz="2400" b="1" i="1" dirty="0">
                <a:solidFill>
                  <a:prstClr val="white"/>
                </a:solidFill>
              </a:rPr>
              <a:t>Inter-sessional SCRS meetings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A8347E08-5894-495A-AA02-7D5DA17636B8}"/>
              </a:ext>
            </a:extLst>
          </p:cNvPr>
          <p:cNvSpPr/>
          <p:nvPr/>
        </p:nvSpPr>
        <p:spPr>
          <a:xfrm>
            <a:off x="1118678" y="1427213"/>
            <a:ext cx="3093219" cy="461665"/>
          </a:xfrm>
          <a:prstGeom prst="rect">
            <a:avLst/>
          </a:prstGeom>
        </p:spPr>
        <p:txBody>
          <a:bodyPr wrap="none">
            <a:spAutoFit/>
          </a:bodyPr>
          <a:lstStyle/>
          <a:p>
            <a:r>
              <a:rPr lang="en-CA" sz="2400" dirty="0">
                <a:solidFill>
                  <a:srgbClr val="000000"/>
                </a:solidFill>
                <a:latin typeface="Calibri" panose="020F0502020204030204" pitchFamily="34" charset="0"/>
              </a:rPr>
              <a:t>SCRS Calendar for 2022</a:t>
            </a:r>
            <a:endParaRPr lang="en-CA" sz="2400" dirty="0"/>
          </a:p>
        </p:txBody>
      </p:sp>
      <p:sp>
        <p:nvSpPr>
          <p:cNvPr id="8" name="Rectangle 7">
            <a:extLst>
              <a:ext uri="{FF2B5EF4-FFF2-40B4-BE49-F238E27FC236}">
                <a16:creationId xmlns:a16="http://schemas.microsoft.com/office/drawing/2014/main" id="{2685E80B-DD68-4864-99C4-1BF59C70B362}"/>
              </a:ext>
            </a:extLst>
          </p:cNvPr>
          <p:cNvSpPr/>
          <p:nvPr/>
        </p:nvSpPr>
        <p:spPr>
          <a:xfrm>
            <a:off x="7940352" y="1437305"/>
            <a:ext cx="2908168" cy="646331"/>
          </a:xfrm>
          <a:prstGeom prst="rect">
            <a:avLst/>
          </a:prstGeom>
        </p:spPr>
        <p:txBody>
          <a:bodyPr wrap="none">
            <a:spAutoFit/>
          </a:bodyPr>
          <a:lstStyle/>
          <a:p>
            <a:r>
              <a:rPr lang="en-CA" dirty="0"/>
              <a:t>2022 – Data preparatory</a:t>
            </a:r>
          </a:p>
          <a:p>
            <a:r>
              <a:rPr lang="en-CA" dirty="0"/>
              <a:t>2022 - SKJ Assessment</a:t>
            </a:r>
          </a:p>
        </p:txBody>
      </p:sp>
      <p:pic>
        <p:nvPicPr>
          <p:cNvPr id="2" name="Picture 1">
            <a:extLst>
              <a:ext uri="{FF2B5EF4-FFF2-40B4-BE49-F238E27FC236}">
                <a16:creationId xmlns:a16="http://schemas.microsoft.com/office/drawing/2014/main" id="{A23E3831-CB4C-4B06-89EB-3C03C20604D0}"/>
              </a:ext>
            </a:extLst>
          </p:cNvPr>
          <p:cNvPicPr>
            <a:picLocks noChangeAspect="1"/>
          </p:cNvPicPr>
          <p:nvPr/>
        </p:nvPicPr>
        <p:blipFill>
          <a:blip r:embed="rId3"/>
          <a:stretch>
            <a:fillRect/>
          </a:stretch>
        </p:blipFill>
        <p:spPr>
          <a:xfrm>
            <a:off x="1143001" y="2086008"/>
            <a:ext cx="9912398" cy="4849956"/>
          </a:xfrm>
          <a:prstGeom prst="rect">
            <a:avLst/>
          </a:prstGeom>
        </p:spPr>
      </p:pic>
      <p:cxnSp>
        <p:nvCxnSpPr>
          <p:cNvPr id="12" name="Straight Arrow Connector 11">
            <a:extLst>
              <a:ext uri="{FF2B5EF4-FFF2-40B4-BE49-F238E27FC236}">
                <a16:creationId xmlns:a16="http://schemas.microsoft.com/office/drawing/2014/main" id="{98E9AFCC-5E7B-44E9-9904-AF031E0850B0}"/>
              </a:ext>
            </a:extLst>
          </p:cNvPr>
          <p:cNvCxnSpPr>
            <a:cxnSpLocks/>
          </p:cNvCxnSpPr>
          <p:nvPr/>
        </p:nvCxnSpPr>
        <p:spPr>
          <a:xfrm flipH="1">
            <a:off x="4101484" y="1926454"/>
            <a:ext cx="3817398" cy="3062796"/>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815814-3CFE-4E30-B724-BBB03F87C5EE}"/>
              </a:ext>
            </a:extLst>
          </p:cNvPr>
          <p:cNvCxnSpPr>
            <a:cxnSpLocks/>
          </p:cNvCxnSpPr>
          <p:nvPr/>
        </p:nvCxnSpPr>
        <p:spPr>
          <a:xfrm flipH="1">
            <a:off x="9372600" y="1674643"/>
            <a:ext cx="1299193" cy="1554332"/>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9908DB-9292-4226-AACD-436124063778}"/>
              </a:ext>
            </a:extLst>
          </p:cNvPr>
          <p:cNvSpPr txBox="1"/>
          <p:nvPr/>
        </p:nvSpPr>
        <p:spPr>
          <a:xfrm>
            <a:off x="6124575" y="1524000"/>
            <a:ext cx="1571625" cy="369332"/>
          </a:xfrm>
          <a:prstGeom prst="rect">
            <a:avLst/>
          </a:prstGeom>
          <a:noFill/>
        </p:spPr>
        <p:txBody>
          <a:bodyPr wrap="square" rtlCol="0">
            <a:spAutoFit/>
          </a:bodyPr>
          <a:lstStyle/>
          <a:p>
            <a:r>
              <a:rPr lang="en-CA" dirty="0"/>
              <a:t>TT  MSE</a:t>
            </a:r>
            <a:endParaRPr lang="en-US" dirty="0"/>
          </a:p>
        </p:txBody>
      </p:sp>
      <p:cxnSp>
        <p:nvCxnSpPr>
          <p:cNvPr id="15" name="Straight Arrow Connector 14">
            <a:extLst>
              <a:ext uri="{FF2B5EF4-FFF2-40B4-BE49-F238E27FC236}">
                <a16:creationId xmlns:a16="http://schemas.microsoft.com/office/drawing/2014/main" id="{FC4BC994-863D-4876-BD93-76D8D9765E12}"/>
              </a:ext>
            </a:extLst>
          </p:cNvPr>
          <p:cNvCxnSpPr/>
          <p:nvPr/>
        </p:nvCxnSpPr>
        <p:spPr>
          <a:xfrm flipH="1">
            <a:off x="5553075" y="1885950"/>
            <a:ext cx="904875" cy="3057525"/>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481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142584" y="712283"/>
            <a:ext cx="6938118"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Recommendations with financial implications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332015" y="1269546"/>
            <a:ext cx="60960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Century Gothic" panose="020B0502020202020204"/>
                <a:ea typeface="+mn-ea"/>
                <a:cs typeface="+mn-cs"/>
              </a:rPr>
              <a:t>Tropical Tuna</a:t>
            </a: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247650" y="1884591"/>
            <a:ext cx="7667625" cy="4659083"/>
          </a:xfrm>
          <a:prstGeom prst="rect">
            <a:avLst/>
          </a:prstGeom>
          <a:solidFill>
            <a:schemeClr val="bg1"/>
          </a:solidFill>
        </p:spPr>
        <p:txBody>
          <a:bodyPr>
            <a:normAutofit fontScale="2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A53010"/>
              </a:buClr>
              <a:buNone/>
            </a:pPr>
            <a:r>
              <a:rPr lang="en-US" sz="9600" b="1" dirty="0">
                <a:solidFill>
                  <a:prstClr val="black"/>
                </a:solidFill>
                <a:latin typeface="Times New Roman" panose="02020603050405020304" pitchFamily="18" charset="0"/>
                <a:cs typeface="Times New Roman" panose="02020603050405020304" pitchFamily="18" charset="0"/>
              </a:rPr>
              <a:t>Support for the 2022 Skipjack Stock Assessment including</a:t>
            </a:r>
          </a:p>
          <a:p>
            <a:pPr lvl="0">
              <a:lnSpc>
                <a:spcPct val="120000"/>
              </a:lnSpc>
              <a:spcBef>
                <a:spcPts val="0"/>
              </a:spcBef>
              <a:buClr>
                <a:srgbClr val="A53010"/>
              </a:buClr>
              <a:buFont typeface="Arial" panose="020B0604020202020204" pitchFamily="34" charset="0"/>
              <a:buChar char="•"/>
            </a:pPr>
            <a:r>
              <a:rPr lang="en-US" sz="9600" dirty="0">
                <a:solidFill>
                  <a:prstClr val="black"/>
                </a:solidFill>
                <a:latin typeface="Times New Roman" panose="02020603050405020304" pitchFamily="18" charset="0"/>
                <a:cs typeface="Times New Roman" panose="02020603050405020304" pitchFamily="18" charset="0"/>
              </a:rPr>
              <a:t>the SCRS scientists and the Secretariat to prepare the data, </a:t>
            </a:r>
          </a:p>
          <a:p>
            <a:pPr lvl="0">
              <a:lnSpc>
                <a:spcPct val="120000"/>
              </a:lnSpc>
              <a:spcBef>
                <a:spcPts val="0"/>
              </a:spcBef>
              <a:buClr>
                <a:srgbClr val="A53010"/>
              </a:buClr>
              <a:buFont typeface="Arial" panose="020B0604020202020204" pitchFamily="34" charset="0"/>
              <a:buChar char="•"/>
            </a:pPr>
            <a:r>
              <a:rPr lang="en-US" sz="9600" dirty="0">
                <a:solidFill>
                  <a:prstClr val="black"/>
                </a:solidFill>
                <a:latin typeface="Times New Roman" panose="02020603050405020304" pitchFamily="18" charset="0"/>
                <a:cs typeface="Times New Roman" panose="02020603050405020304" pitchFamily="18" charset="0"/>
              </a:rPr>
              <a:t>investing in ageing spines collected under the AOTTP, and</a:t>
            </a:r>
          </a:p>
          <a:p>
            <a:pPr lvl="0">
              <a:lnSpc>
                <a:spcPct val="120000"/>
              </a:lnSpc>
              <a:spcBef>
                <a:spcPts val="0"/>
              </a:spcBef>
              <a:buClr>
                <a:srgbClr val="A53010"/>
              </a:buClr>
              <a:buFont typeface="Arial" panose="020B0604020202020204" pitchFamily="34" charset="0"/>
              <a:buChar char="•"/>
            </a:pPr>
            <a:r>
              <a:rPr lang="en-US" sz="9600" dirty="0">
                <a:solidFill>
                  <a:prstClr val="black"/>
                </a:solidFill>
                <a:latin typeface="Times New Roman" panose="02020603050405020304" pitchFamily="18" charset="0"/>
                <a:cs typeface="Times New Roman" panose="02020603050405020304" pitchFamily="18" charset="0"/>
              </a:rPr>
              <a:t>contracting an external expert to review the full stock assessment process.</a:t>
            </a:r>
          </a:p>
          <a:p>
            <a:pPr marL="0" lvl="0" indent="0">
              <a:buClr>
                <a:srgbClr val="A53010"/>
              </a:buClr>
              <a:buNone/>
            </a:pPr>
            <a:r>
              <a:rPr lang="en-US" sz="11200" b="1" dirty="0">
                <a:solidFill>
                  <a:prstClr val="black"/>
                </a:solidFill>
                <a:latin typeface="Times New Roman" panose="02020603050405020304" pitchFamily="18" charset="0"/>
                <a:cs typeface="Times New Roman" panose="02020603050405020304" pitchFamily="18" charset="0"/>
              </a:rPr>
              <a:t>Support the continuation of MSE for tropical tunas:</a:t>
            </a:r>
          </a:p>
          <a:p>
            <a:pPr lvl="0">
              <a:buClr>
                <a:srgbClr val="A53010"/>
              </a:buClr>
              <a:buFont typeface="Wingdings" panose="05000000000000000000" pitchFamily="2" charset="2"/>
              <a:buChar char="§"/>
            </a:pPr>
            <a:r>
              <a:rPr lang="en-US" sz="9600" dirty="0">
                <a:solidFill>
                  <a:prstClr val="black"/>
                </a:solidFill>
                <a:latin typeface="Times New Roman" panose="02020603050405020304" pitchFamily="18" charset="0"/>
                <a:cs typeface="Times New Roman" panose="02020603050405020304" pitchFamily="18" charset="0"/>
              </a:rPr>
              <a:t>Continue to invest in the recovery of AOTTP tagged fish and maintenance of the tagging database, and </a:t>
            </a:r>
          </a:p>
          <a:p>
            <a:pPr lvl="0">
              <a:buClr>
                <a:srgbClr val="A53010"/>
              </a:buClr>
              <a:buFont typeface="Wingdings" panose="05000000000000000000" pitchFamily="2" charset="2"/>
              <a:buChar char="§"/>
            </a:pPr>
            <a:r>
              <a:rPr lang="en-US" sz="9600" dirty="0">
                <a:solidFill>
                  <a:prstClr val="black"/>
                </a:solidFill>
                <a:latin typeface="Times New Roman" panose="02020603050405020304" pitchFamily="18" charset="0"/>
                <a:cs typeface="Times New Roman" panose="02020603050405020304" pitchFamily="18" charset="0"/>
              </a:rPr>
              <a:t>Support to advance the development of the multi-stock MSE and the western skipjack MSE.</a:t>
            </a: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4B0F6013-CDED-4139-BCB9-C6EAD92A49A5}"/>
              </a:ext>
            </a:extLst>
          </p:cNvPr>
          <p:cNvPicPr>
            <a:picLocks noChangeAspect="1"/>
          </p:cNvPicPr>
          <p:nvPr/>
        </p:nvPicPr>
        <p:blipFill>
          <a:blip r:embed="rId3"/>
          <a:stretch>
            <a:fillRect/>
          </a:stretch>
        </p:blipFill>
        <p:spPr>
          <a:xfrm>
            <a:off x="8083183" y="2983547"/>
            <a:ext cx="3975467" cy="2283778"/>
          </a:xfrm>
          <a:prstGeom prst="rect">
            <a:avLst/>
          </a:prstGeom>
        </p:spPr>
      </p:pic>
      <p:sp>
        <p:nvSpPr>
          <p:cNvPr id="3" name="TextBox 2">
            <a:extLst>
              <a:ext uri="{FF2B5EF4-FFF2-40B4-BE49-F238E27FC236}">
                <a16:creationId xmlns:a16="http://schemas.microsoft.com/office/drawing/2014/main" id="{145672B5-45F9-4E23-AE04-E8AF181EF9BA}"/>
              </a:ext>
            </a:extLst>
          </p:cNvPr>
          <p:cNvSpPr txBox="1"/>
          <p:nvPr/>
        </p:nvSpPr>
        <p:spPr>
          <a:xfrm>
            <a:off x="8362950" y="2228850"/>
            <a:ext cx="2724150" cy="369332"/>
          </a:xfrm>
          <a:prstGeom prst="rect">
            <a:avLst/>
          </a:prstGeom>
          <a:noFill/>
        </p:spPr>
        <p:txBody>
          <a:bodyPr wrap="square" rtlCol="0">
            <a:spAutoFit/>
          </a:bodyPr>
          <a:lstStyle/>
          <a:p>
            <a:r>
              <a:rPr lang="en-CA" dirty="0"/>
              <a:t>Budget Breakdown</a:t>
            </a:r>
            <a:endParaRPr lang="en-US" dirty="0"/>
          </a:p>
        </p:txBody>
      </p:sp>
    </p:spTree>
    <p:extLst>
      <p:ext uri="{BB962C8B-B14F-4D97-AF65-F5344CB8AC3E}">
        <p14:creationId xmlns:p14="http://schemas.microsoft.com/office/powerpoint/2010/main" val="3179422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969898" y="668740"/>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707571" y="1447800"/>
            <a:ext cx="10983685" cy="1631216"/>
          </a:xfrm>
          <a:prstGeom prst="rect">
            <a:avLst/>
          </a:prstGeom>
          <a:noFill/>
        </p:spPr>
        <p:txBody>
          <a:bodyPr wrap="square" rtlCol="0">
            <a:spAutoFit/>
          </a:bodyPr>
          <a:lstStyle/>
          <a:p>
            <a:pPr lvl="0"/>
            <a:r>
              <a:rPr lang="en-US" sz="2000" b="1" dirty="0">
                <a:solidFill>
                  <a:prstClr val="black"/>
                </a:solidFill>
              </a:rPr>
              <a:t>21.1 Discards in purse seine fisheries, Rec. 17-01, para 4.</a:t>
            </a:r>
          </a:p>
          <a:p>
            <a:pPr lvl="0"/>
            <a:endParaRPr lang="en-US" sz="2000" b="1" dirty="0">
              <a:solidFill>
                <a:prstClr val="black"/>
              </a:solidFill>
            </a:endParaRPr>
          </a:p>
          <a:p>
            <a:pPr lvl="0"/>
            <a:r>
              <a:rPr lang="en-US" sz="2000" b="1" dirty="0">
                <a:solidFill>
                  <a:prstClr val="black"/>
                </a:solidFill>
              </a:rPr>
              <a:t>Background: In 2020, the SCRS shall assess the effectiveness of this Recommendation(to retain and land) and submit recommendations to the Commission regarding potential improvements.</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533401" y="3342595"/>
            <a:ext cx="11462657" cy="2437719"/>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A53010"/>
              </a:buClr>
              <a:buNone/>
            </a:pPr>
            <a:r>
              <a:rPr lang="en-US" sz="2400" dirty="0">
                <a:solidFill>
                  <a:prstClr val="black"/>
                </a:solidFill>
                <a:highlight>
                  <a:srgbClr val="FF0000"/>
                </a:highlight>
                <a:latin typeface="Times New Roman" panose="02020603050405020304" pitchFamily="18" charset="0"/>
                <a:cs typeface="Times New Roman" panose="02020603050405020304" pitchFamily="18" charset="0"/>
              </a:rPr>
              <a:t>The Committee was unable to provide a detailed response this year</a:t>
            </a:r>
            <a:r>
              <a:rPr lang="en-US" sz="2400" dirty="0">
                <a:solidFill>
                  <a:prstClr val="black"/>
                </a:solidFill>
                <a:latin typeface="Times New Roman" panose="02020603050405020304" pitchFamily="18" charset="0"/>
                <a:cs typeface="Times New Roman" panose="02020603050405020304" pitchFamily="18" charset="0"/>
              </a:rPr>
              <a:t>. However, previous studies estimated that these discards were small for Spanish purse seiners in the mid-2000s (0.2 t per free school set and 1.1 t per FOB set). New guidelines and best practices adopted by fleets and the discard prohibition (Rec. 17-01) that entered into force in 2018 suggest that current discards are probably fewer than the levels indicated in the earlier study.</a:t>
            </a:r>
            <a:endParaRPr kumimoji="0" lang="en-US" sz="240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926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969898" y="668740"/>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464003" y="1309687"/>
            <a:ext cx="11394622" cy="2246769"/>
          </a:xfrm>
          <a:prstGeom prst="rect">
            <a:avLst/>
          </a:prstGeom>
          <a:noFill/>
        </p:spPr>
        <p:txBody>
          <a:bodyPr wrap="square" rtlCol="0">
            <a:spAutoFit/>
          </a:bodyPr>
          <a:lstStyle/>
          <a:p>
            <a:pPr lvl="0"/>
            <a:r>
              <a:rPr lang="en-US" sz="2000" b="1" dirty="0">
                <a:solidFill>
                  <a:prstClr val="black"/>
                </a:solidFill>
              </a:rPr>
              <a:t>21.2 Discards in purse seine fisheries, Rec. 17-01, para 5.</a:t>
            </a:r>
          </a:p>
          <a:p>
            <a:pPr lvl="0"/>
            <a:endParaRPr lang="en-US" sz="2000" b="1" dirty="0">
              <a:solidFill>
                <a:prstClr val="black"/>
              </a:solidFill>
            </a:endParaRPr>
          </a:p>
          <a:p>
            <a:pPr lvl="0"/>
            <a:r>
              <a:rPr lang="en-US" sz="2000" b="1" u="sng" dirty="0">
                <a:solidFill>
                  <a:prstClr val="black"/>
                </a:solidFill>
              </a:rPr>
              <a:t>Background</a:t>
            </a:r>
            <a:r>
              <a:rPr lang="en-US" sz="2000" b="1" dirty="0">
                <a:solidFill>
                  <a:prstClr val="black"/>
                </a:solidFill>
              </a:rPr>
              <a:t>: In 2020, the SCRS shall examine the benefits of retaining non-targeted species catches. The work should examine the feasibility of both retaining on-board and processing of the associated landings of all species that are usually discarded for all major gears (i.e., purse-seines, longlines and gillnets), on the high seas and in waters under national jurisdiction.</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450398" y="3882120"/>
            <a:ext cx="11462657" cy="2332943"/>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spcBef>
                <a:spcPts val="0"/>
              </a:spcBef>
              <a:buClr>
                <a:srgbClr val="A53010"/>
              </a:buClr>
              <a:buNone/>
            </a:pPr>
            <a:r>
              <a:rPr lang="en-US" sz="2400" dirty="0">
                <a:solidFill>
                  <a:prstClr val="black"/>
                </a:solidFill>
                <a:latin typeface="Times New Roman" panose="02020603050405020304" pitchFamily="18" charset="0"/>
                <a:cs typeface="Times New Roman" panose="02020603050405020304" pitchFamily="18" charset="0"/>
              </a:rPr>
              <a:t>Discards of the purse seine fleet are probably small because 1) most of the bycatch</a:t>
            </a:r>
          </a:p>
          <a:p>
            <a:pPr marL="0" lvl="0" indent="0">
              <a:spcBef>
                <a:spcPts val="0"/>
              </a:spcBef>
              <a:buClr>
                <a:srgbClr val="A53010"/>
              </a:buClr>
              <a:buNone/>
            </a:pPr>
            <a:r>
              <a:rPr lang="en-US" sz="2400" dirty="0">
                <a:solidFill>
                  <a:prstClr val="black"/>
                </a:solidFill>
                <a:latin typeface="Times New Roman" panose="02020603050405020304" pitchFamily="18" charset="0"/>
                <a:cs typeface="Times New Roman" panose="02020603050405020304" pitchFamily="18" charset="0"/>
              </a:rPr>
              <a:t>(particularly small tunas species and other bony fish) form part of the so called “faux poisons”, and 2) of the discard prohibitions in Rec. 17-01. It was noted that Rec. 17-01 is not exclusively directed to purse seine fleets (para 5) but also to the other major gears targeting tropical tunas. Table 21.2.1 (next slide) shows the most important CPCs and gears contributing to the bigeye tuna catch and reporting discards in ST02 or ST09.</a:t>
            </a:r>
            <a:endParaRPr kumimoji="0" lang="en-US" sz="2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4787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484248" y="591180"/>
            <a:ext cx="4145687"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Stock Status Skipjack (SKJ)</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ECC5D353-ABFC-4424-BC08-78C6410D8A91}"/>
              </a:ext>
            </a:extLst>
          </p:cNvPr>
          <p:cNvSpPr txBox="1"/>
          <p:nvPr/>
        </p:nvSpPr>
        <p:spPr>
          <a:xfrm>
            <a:off x="4600575" y="2266950"/>
            <a:ext cx="7343775" cy="3139321"/>
          </a:xfrm>
          <a:prstGeom prst="rect">
            <a:avLst/>
          </a:prstGeom>
          <a:noFill/>
        </p:spPr>
        <p:txBody>
          <a:bodyPr wrap="square" rtlCol="0">
            <a:spAutoFit/>
          </a:bodyPr>
          <a:lstStyle/>
          <a:p>
            <a:pPr marL="285750" indent="-285750">
              <a:buFont typeface="Wingdings" panose="05000000000000000000" pitchFamily="2" charset="2"/>
              <a:buChar char="§"/>
            </a:pPr>
            <a:r>
              <a:rPr lang="en-CA" dirty="0"/>
              <a:t>Two stocks –Eastern Atlantic and western Atlantic.</a:t>
            </a:r>
          </a:p>
          <a:p>
            <a:pPr marL="285750" indent="-285750">
              <a:buFont typeface="Wingdings" panose="05000000000000000000" pitchFamily="2" charset="2"/>
              <a:buChar char="§"/>
            </a:pPr>
            <a:r>
              <a:rPr lang="en-CA" dirty="0"/>
              <a:t>Last Stock assessment for east and west Skipjack was in 2014.</a:t>
            </a:r>
          </a:p>
          <a:p>
            <a:pPr marL="285750" indent="-285750">
              <a:buFont typeface="Wingdings" panose="05000000000000000000" pitchFamily="2" charset="2"/>
              <a:buChar char="§"/>
            </a:pPr>
            <a:r>
              <a:rPr lang="en-CA" dirty="0"/>
              <a:t>Next stock assessment scheduled for 2022.</a:t>
            </a:r>
          </a:p>
          <a:p>
            <a:pPr marL="285750" indent="-285750">
              <a:buFont typeface="Wingdings" panose="05000000000000000000" pitchFamily="2" charset="2"/>
              <a:buChar char="§"/>
            </a:pPr>
            <a:r>
              <a:rPr lang="en-US" dirty="0"/>
              <a:t>There are currently no specific regulations in place for skipjack tuna. </a:t>
            </a:r>
          </a:p>
          <a:p>
            <a:pPr marL="285750" indent="-285750">
              <a:buFont typeface="Wingdings" panose="05000000000000000000" pitchFamily="2" charset="2"/>
              <a:buChar char="§"/>
            </a:pPr>
            <a:r>
              <a:rPr lang="en-US" dirty="0"/>
              <a:t> Committee was not in a position to provide a reliable estimate of the maximum sustainable yield for the eastern stock.</a:t>
            </a:r>
          </a:p>
          <a:p>
            <a:pPr marL="285750" indent="-285750">
              <a:buFont typeface="Wingdings" panose="05000000000000000000" pitchFamily="2" charset="2"/>
              <a:buChar char="§"/>
            </a:pPr>
            <a:r>
              <a:rPr lang="en-US" dirty="0"/>
              <a:t> Catches updated to 2020</a:t>
            </a:r>
          </a:p>
          <a:p>
            <a:pPr marL="285750" indent="-285750">
              <a:buFont typeface="Wingdings" panose="05000000000000000000" pitchFamily="2" charset="2"/>
              <a:buChar char="§"/>
            </a:pPr>
            <a:r>
              <a:rPr lang="en-US" dirty="0"/>
              <a:t>Indices not updated  since the last assessment.</a:t>
            </a:r>
          </a:p>
          <a:p>
            <a:pPr marL="285750" indent="-285750">
              <a:buFont typeface="Wingdings" panose="05000000000000000000" pitchFamily="2" charset="2"/>
              <a:buChar char="§"/>
            </a:pPr>
            <a:r>
              <a:rPr lang="en-US" dirty="0"/>
              <a:t>Essentially no changes in advice. </a:t>
            </a:r>
            <a:endParaRPr lang="en-CA" dirty="0"/>
          </a:p>
        </p:txBody>
      </p:sp>
      <p:pic>
        <p:nvPicPr>
          <p:cNvPr id="6" name="Picture 5">
            <a:extLst>
              <a:ext uri="{FF2B5EF4-FFF2-40B4-BE49-F238E27FC236}">
                <a16:creationId xmlns:a16="http://schemas.microsoft.com/office/drawing/2014/main" id="{4CE9989E-B89E-4A1D-BA83-1088A09477EE}"/>
              </a:ext>
            </a:extLst>
          </p:cNvPr>
          <p:cNvPicPr>
            <a:picLocks noChangeAspect="1"/>
          </p:cNvPicPr>
          <p:nvPr/>
        </p:nvPicPr>
        <p:blipFill>
          <a:blip r:embed="rId3"/>
          <a:stretch>
            <a:fillRect/>
          </a:stretch>
        </p:blipFill>
        <p:spPr>
          <a:xfrm>
            <a:off x="396919" y="2579774"/>
            <a:ext cx="3790950" cy="2900363"/>
          </a:xfrm>
          <a:prstGeom prst="rect">
            <a:avLst/>
          </a:prstGeom>
        </p:spPr>
      </p:pic>
    </p:spTree>
    <p:extLst>
      <p:ext uri="{BB962C8B-B14F-4D97-AF65-F5344CB8AC3E}">
        <p14:creationId xmlns:p14="http://schemas.microsoft.com/office/powerpoint/2010/main" val="3979872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969898" y="668740"/>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464003" y="1309687"/>
            <a:ext cx="1139462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21.2 Discards in purse seine fisheries, Rec. 17-01, para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7DE3E74F-D833-4163-A91A-CD759283B89A}"/>
              </a:ext>
            </a:extLst>
          </p:cNvPr>
          <p:cNvPicPr>
            <a:picLocks noChangeAspect="1"/>
          </p:cNvPicPr>
          <p:nvPr/>
        </p:nvPicPr>
        <p:blipFill>
          <a:blip r:embed="rId3"/>
          <a:stretch>
            <a:fillRect/>
          </a:stretch>
        </p:blipFill>
        <p:spPr>
          <a:xfrm>
            <a:off x="5600155" y="1755892"/>
            <a:ext cx="6591845" cy="5102108"/>
          </a:xfrm>
          <a:prstGeom prst="rect">
            <a:avLst/>
          </a:prstGeom>
        </p:spPr>
      </p:pic>
      <p:sp>
        <p:nvSpPr>
          <p:cNvPr id="3" name="TextBox 2">
            <a:extLst>
              <a:ext uri="{FF2B5EF4-FFF2-40B4-BE49-F238E27FC236}">
                <a16:creationId xmlns:a16="http://schemas.microsoft.com/office/drawing/2014/main" id="{A3D92A78-68B6-4FD1-A949-41DC25DFF58A}"/>
              </a:ext>
            </a:extLst>
          </p:cNvPr>
          <p:cNvSpPr txBox="1"/>
          <p:nvPr/>
        </p:nvSpPr>
        <p:spPr>
          <a:xfrm>
            <a:off x="314324" y="2214563"/>
            <a:ext cx="5000625" cy="2862322"/>
          </a:xfrm>
          <a:prstGeom prst="rect">
            <a:avLst/>
          </a:prstGeom>
          <a:noFill/>
        </p:spPr>
        <p:txBody>
          <a:bodyPr wrap="square" rtlCol="0">
            <a:spAutoFit/>
          </a:bodyPr>
          <a:lstStyle/>
          <a:p>
            <a:r>
              <a:rPr lang="en-US" dirty="0"/>
              <a:t>Table 21.2.1. Combinations of CPCs and gears reporting bigeye tuna catches in the ICCAT Convention area. Only those that are responsible of more than 1000 tons in the decade are shown. CPC’s are ordered from high to low according to total catch in the 2010s. Blue bars indicate BET catch levels. In yellow are highlighted those combinations of CPC-gear-year that have provided dead discard reports.</a:t>
            </a:r>
          </a:p>
        </p:txBody>
      </p:sp>
    </p:spTree>
    <p:extLst>
      <p:ext uri="{BB962C8B-B14F-4D97-AF65-F5344CB8AC3E}">
        <p14:creationId xmlns:p14="http://schemas.microsoft.com/office/powerpoint/2010/main" val="2179022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4969898" y="668740"/>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33400" y="1349828"/>
            <a:ext cx="11255829"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21.3 The TAC for 2022 and future years, Rec. 19-02, para 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entury Gothic" panose="020B0502020202020204"/>
                <a:ea typeface="+mn-ea"/>
                <a:cs typeface="+mn-cs"/>
              </a:rPr>
              <a:t>Background</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The Total Allowable Catch (TAC) for bigeye tuna shall be 62,500 t in 2020 and 61,500 t in 2021.The TAC for 2022 and future years shall be considered in 2021 on the basis of SCRS advice..</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547008" y="3657600"/>
            <a:ext cx="11462657" cy="1571625"/>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A53010"/>
              </a:buClr>
              <a:buNone/>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Stock Assessment for Bigeye Tuna was conducted in 2022. For more information on TAC refer to the outlook section of the Bigeye tuna Executive Summary (Item 9.1 of the SCRS Report).</a:t>
            </a:r>
          </a:p>
        </p:txBody>
      </p:sp>
      <p:sp>
        <p:nvSpPr>
          <p:cNvPr id="3" name="TextBox 2">
            <a:extLst>
              <a:ext uri="{FF2B5EF4-FFF2-40B4-BE49-F238E27FC236}">
                <a16:creationId xmlns:a16="http://schemas.microsoft.com/office/drawing/2014/main" id="{39C3ACFB-50CD-4CEC-AB4C-6C967A06B1FA}"/>
              </a:ext>
            </a:extLst>
          </p:cNvPr>
          <p:cNvSpPr txBox="1"/>
          <p:nvPr/>
        </p:nvSpPr>
        <p:spPr>
          <a:xfrm>
            <a:off x="708252" y="2245179"/>
            <a:ext cx="2808514" cy="369332"/>
          </a:xfrm>
          <a:prstGeom prst="rect">
            <a:avLst/>
          </a:prstGeom>
          <a:noFill/>
        </p:spPr>
        <p:txBody>
          <a:bodyPr wrap="square" rtlCol="0">
            <a:spAutoFit/>
          </a:bodyPr>
          <a:lstStyle/>
          <a:p>
            <a:pPr marL="285750" indent="-285750">
              <a:buFont typeface="Wingdings" panose="05000000000000000000" pitchFamily="2" charset="2"/>
              <a:buChar char="§"/>
            </a:pPr>
            <a:r>
              <a:rPr lang="en-US" dirty="0"/>
              <a:t> </a:t>
            </a:r>
            <a:endParaRPr lang="en-C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142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190625"/>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171450" y="1153205"/>
            <a:ext cx="12020550" cy="2062103"/>
          </a:xfrm>
          <a:prstGeom prst="rect">
            <a:avLst/>
          </a:prstGeom>
          <a:noFill/>
        </p:spPr>
        <p:txBody>
          <a:bodyPr wrap="square" rtlCol="0">
            <a:spAutoFit/>
          </a:bodyPr>
          <a:lstStyle/>
          <a:p>
            <a:pPr lvl="0"/>
            <a:r>
              <a:rPr lang="en-US" sz="2800" b="1" dirty="0">
                <a:solidFill>
                  <a:prstClr val="black"/>
                </a:solidFill>
              </a:rPr>
              <a:t>21.4 Fishing prohibited with FADs, Rec. 19-02, para 28.</a:t>
            </a:r>
          </a:p>
          <a:p>
            <a:pPr lvl="0"/>
            <a:r>
              <a:rPr lang="en-US" sz="2000" b="1" u="sng" dirty="0">
                <a:solidFill>
                  <a:prstClr val="black"/>
                </a:solidFill>
              </a:rPr>
              <a:t>Background:</a:t>
            </a:r>
            <a:r>
              <a:rPr lang="en-US" sz="2000" b="1" dirty="0">
                <a:solidFill>
                  <a:prstClr val="black"/>
                </a:solidFill>
              </a:rPr>
              <a:t> FAD fishing prohibited 1 January to 28 February for 2020 and 1 January to 31 March in 2021, throughout the Convention area. This should be reviewed and, if necessary, revised based on advice by the SCRS taking into account monthly trends in free school and FAD-associated catches and the monthly variability in the proportion of juvenile tuna in catches. SCRS should provide this advice to the Commission in 2020.</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296637" y="3231696"/>
            <a:ext cx="11702142" cy="3469142"/>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spcBef>
                <a:spcPts val="0"/>
              </a:spcBef>
              <a:buClr>
                <a:srgbClr val="A53010"/>
              </a:buClr>
              <a:buNone/>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Committee noted that an analysis of historical monthly catches will be of limited use because it would not reflect the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behaviour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fleets under the current FAD closure described in Rec. 19-02. Furthermore, it was also noted that the Commission request refers to catch in 2020 and 2021 but such catch data were not available to the Committee this year.</a:t>
            </a:r>
          </a:p>
          <a:p>
            <a:pPr marL="0" lvl="0" indent="0">
              <a:spcBef>
                <a:spcPts val="0"/>
              </a:spcBef>
              <a:buClr>
                <a:srgbClr val="A53010"/>
              </a:buClr>
              <a:buNone/>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lvl="0" indent="0">
              <a:spcBef>
                <a:spcPts val="0"/>
              </a:spcBef>
              <a:buClr>
                <a:srgbClr val="A53010"/>
              </a:buClr>
              <a:buNone/>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Committee recalled an ATTOP study (Perez et al., 2021) that concluded both moratoria were efficient for limiting recaptures on juvenile skipjack and yellowfin during the November-February period, no conclusion could be drawn for bigeye due to the limited number of bigeye tuna released inside and outside the FAD time area closure.</a:t>
            </a:r>
          </a:p>
        </p:txBody>
      </p:sp>
    </p:spTree>
    <p:extLst>
      <p:ext uri="{BB962C8B-B14F-4D97-AF65-F5344CB8AC3E}">
        <p14:creationId xmlns:p14="http://schemas.microsoft.com/office/powerpoint/2010/main" val="804939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190625"/>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171450" y="1353230"/>
            <a:ext cx="120205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21.4 Fishing prohibited with FADs, Rec. 19-02, para 28.</a:t>
            </a: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328612" y="2345871"/>
            <a:ext cx="11702142" cy="4240667"/>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A53010"/>
              </a:buClr>
              <a:buSzTx/>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Committee agreed to continue to work on this response in 2022 and to conduct the following analyses:</a:t>
            </a:r>
          </a:p>
          <a:p>
            <a:pPr marL="342900" marR="0" lvl="0" indent="-342900" algn="l" defTabSz="4572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repare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table with the recent evolution of monthly PS tropical tuna catches by fishing mode and species, using Task 2 information from 2010 to 2020, indicating the different time area FAD closures that have been in place. The table should include percentages across months by species and across species by month.</a:t>
            </a:r>
          </a:p>
          <a:p>
            <a:pPr marL="342900" marR="0" lvl="0" indent="-342900" algn="l" defTabSz="4572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analysis identifying months that minimize yellowfin and bigeye juveniles while maintaining skipjack catches.</a:t>
            </a:r>
          </a:p>
          <a:p>
            <a:pPr marL="342900" marR="0" lvl="0" indent="-342900" algn="l" defTabSz="4572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Derive from the most recent Stock Synthesis results for YFT and BET, appropriate indicators of the evolution of fishing mortality of one-year old for the major surface fleets.</a:t>
            </a:r>
          </a:p>
        </p:txBody>
      </p:sp>
    </p:spTree>
    <p:extLst>
      <p:ext uri="{BB962C8B-B14F-4D97-AF65-F5344CB8AC3E}">
        <p14:creationId xmlns:p14="http://schemas.microsoft.com/office/powerpoint/2010/main" val="109275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44286" y="1230085"/>
            <a:ext cx="11353800" cy="2246769"/>
          </a:xfrm>
          <a:prstGeom prst="rect">
            <a:avLst/>
          </a:prstGeom>
          <a:noFill/>
        </p:spPr>
        <p:txBody>
          <a:bodyPr wrap="square" rtlCol="0">
            <a:spAutoFit/>
          </a:bodyPr>
          <a:lstStyle/>
          <a:p>
            <a:pPr lvl="0"/>
            <a:r>
              <a:rPr lang="en-US" sz="2000" b="1" dirty="0">
                <a:solidFill>
                  <a:prstClr val="black"/>
                </a:solidFill>
              </a:rPr>
              <a:t>21.5 Maximum number of FAD sets which should be established per vessel or per CPC, Rec. 19-02, para 31.</a:t>
            </a:r>
          </a:p>
          <a:p>
            <a:pPr lvl="0"/>
            <a:endParaRPr lang="en-US" sz="2000" b="1" dirty="0">
              <a:solidFill>
                <a:prstClr val="black"/>
              </a:solidFill>
            </a:endParaRPr>
          </a:p>
          <a:p>
            <a:pPr lvl="0"/>
            <a:r>
              <a:rPr lang="en-US" sz="2000" b="1" u="sng" dirty="0">
                <a:solidFill>
                  <a:prstClr val="black"/>
                </a:solidFill>
              </a:rPr>
              <a:t>Background:</a:t>
            </a:r>
            <a:r>
              <a:rPr lang="en-US" sz="2000" b="1" dirty="0">
                <a:solidFill>
                  <a:prstClr val="black"/>
                </a:solidFill>
              </a:rPr>
              <a:t> With a view to establishing FAD set limits to keep the catches of juvenile tropical tunas at sustainable levels, in 2021 SCRS should inform the Commission about the maximum number of FAD sets which should be established per vessel or per CPC. To support this analysis, </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279628" y="3659641"/>
            <a:ext cx="11702142" cy="2686730"/>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buClr>
                <a:srgbClr val="A53010"/>
              </a:buClr>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Fishing effort associated with FADs is a complex interaction of factors such as number of FADs deployed, FADs monitored by vessel, technology of the buoy, and the use of supply vessels,</a:t>
            </a:r>
          </a:p>
          <a:p>
            <a:pPr lvl="0">
              <a:buClr>
                <a:srgbClr val="A53010"/>
              </a:buClr>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A recent SCRS paper prepared for Panel 1 (SCRS/2021/135) contains information on the available catch, effort in fishing time, number of FAD deployments, FAD loss, types of FADs and other variables for the purse seine fleets. Unfortunately, such information, can be challenging to interpret.</a:t>
            </a:r>
          </a:p>
        </p:txBody>
      </p:sp>
    </p:spTree>
    <p:extLst>
      <p:ext uri="{BB962C8B-B14F-4D97-AF65-F5344CB8AC3E}">
        <p14:creationId xmlns:p14="http://schemas.microsoft.com/office/powerpoint/2010/main" val="407589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44286" y="1230085"/>
            <a:ext cx="1135380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21.5 Maximum number of FAD sets which should be established per vessel or per CPC, Rec. 19-02, para 31.</a:t>
            </a: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332696" y="2936423"/>
            <a:ext cx="11702142" cy="2978604"/>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CPCs have the option to report activities using one of multiple effort metrics. Most CPCs have not reported effort in number of FAD sets.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short, there is not enough information at the present time to provide advice on the maximum number of FAD sets per vessel as requested by the Commission.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Committee notes that unless new and detailed information becomes available (requested of CPCs), any guidance provided to the Commission on this matter would be on the maximum number of FAD sets per fleet and not per CPC or vessel.</a:t>
            </a:r>
          </a:p>
        </p:txBody>
      </p:sp>
    </p:spTree>
    <p:extLst>
      <p:ext uri="{BB962C8B-B14F-4D97-AF65-F5344CB8AC3E}">
        <p14:creationId xmlns:p14="http://schemas.microsoft.com/office/powerpoint/2010/main" val="3290220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44286" y="1230085"/>
            <a:ext cx="11353800"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21.6 Impact of support vessels on the catches of juvenile yellowfin and bigeye tuna, Rec. 19-02, para 33.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entury Gothic" panose="020B0502020202020204"/>
                <a:ea typeface="+mn-ea"/>
                <a:cs typeface="+mn-cs"/>
              </a:rPr>
              <a:t>Background</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Further analysis shall be conducted by the SCRS on the impact of support vessels on the catches of juvenile yellowfin and bigeye tuna to be considered in 2020.</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344260" y="2714625"/>
            <a:ext cx="5985101" cy="3914775"/>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 availability is limited (ST07) with no information available to make the linkage between catches of the PS vessels and the supporting supply vessel(s).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Ongoing EU analysis to standardize the PS FAD CPUE that incorporate a supply vessel effect in the standardization. To be completed for skipjack assessment in 2022.</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Committee is unable to provide a final response to this request at this time.</a:t>
            </a:r>
          </a:p>
        </p:txBody>
      </p:sp>
      <p:pic>
        <p:nvPicPr>
          <p:cNvPr id="2" name="Picture 1">
            <a:extLst>
              <a:ext uri="{FF2B5EF4-FFF2-40B4-BE49-F238E27FC236}">
                <a16:creationId xmlns:a16="http://schemas.microsoft.com/office/drawing/2014/main" id="{EB53406B-BDF0-4664-AAC9-05748FB548E0}"/>
              </a:ext>
            </a:extLst>
          </p:cNvPr>
          <p:cNvPicPr>
            <a:picLocks noChangeAspect="1"/>
          </p:cNvPicPr>
          <p:nvPr/>
        </p:nvPicPr>
        <p:blipFill>
          <a:blip r:embed="rId3"/>
          <a:stretch>
            <a:fillRect/>
          </a:stretch>
        </p:blipFill>
        <p:spPr>
          <a:xfrm>
            <a:off x="6647145" y="2628553"/>
            <a:ext cx="5382931" cy="4229447"/>
          </a:xfrm>
          <a:prstGeom prst="rect">
            <a:avLst/>
          </a:prstGeom>
        </p:spPr>
      </p:pic>
    </p:spTree>
    <p:extLst>
      <p:ext uri="{BB962C8B-B14F-4D97-AF65-F5344CB8AC3E}">
        <p14:creationId xmlns:p14="http://schemas.microsoft.com/office/powerpoint/2010/main" val="1318701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44286" y="1230085"/>
            <a:ext cx="11353800" cy="33547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21.7 SCRS recommendation on presence of a human observer on board in accordance with Annex 7 and/or an Electronic Monitoring system, Rec. 19-02, para 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entury Gothic" panose="020B0502020202020204"/>
                <a:ea typeface="+mn-ea"/>
                <a:cs typeface="+mn-cs"/>
              </a:rPr>
              <a:t>Background</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Background: For longline vessels flying their flag 20 meters length overall (LOA) or greater targeting bigeye, yellowfin and/or skipjack in the Convention area, CPCs shall ensure a minimum of 10% observer coverage of fishing effort by 2022, through the presence of a human observer on board in accordance with Annex 7 and/or an Electronic Monitoring system. For this purpose, the Working Group on Integrated Monitoring Measures (IMM WG), in cooperation with the SCRS, shall make a recommendation to the Commission for endorsement at its 2021 Annual meeting:</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429985" y="4872038"/>
            <a:ext cx="11228615" cy="971550"/>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None/>
              <a:tabLst/>
              <a:defRPr/>
            </a:pPr>
            <a:r>
              <a:rPr kumimoji="0" lang="en-US" sz="2400" b="0" i="0" u="none" strike="noStrike" kern="1200" cap="none" spc="0" normalizeH="0" baseline="0" noProof="0" dirty="0">
                <a:ln>
                  <a:noFill/>
                </a:ln>
                <a:solidFill>
                  <a:prstClr val="black"/>
                </a:solidFill>
                <a:effectLst/>
                <a:highlight>
                  <a:srgbClr val="FF0000"/>
                </a:highlight>
                <a:uLnTx/>
                <a:uFillTx/>
                <a:latin typeface="Times New Roman" panose="02020603050405020304" pitchFamily="18" charset="0"/>
                <a:ea typeface="+mn-ea"/>
                <a:cs typeface="Times New Roman" panose="02020603050405020304" pitchFamily="18" charset="0"/>
              </a:rPr>
              <a:t>No response was provided by the Committee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however it was noted that a Subgroup within the Billfishes Species Group was created to start addressing this issue.</a:t>
            </a:r>
          </a:p>
        </p:txBody>
      </p:sp>
    </p:spTree>
    <p:extLst>
      <p:ext uri="{BB962C8B-B14F-4D97-AF65-F5344CB8AC3E}">
        <p14:creationId xmlns:p14="http://schemas.microsoft.com/office/powerpoint/2010/main" val="364333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44286" y="1115785"/>
            <a:ext cx="1135380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21.8  Refine the MSE process in line with the SCRS roadmap and continue testing the candidate management procedures, Rec. 19-02, para 62.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entury Gothic" panose="020B0502020202020204"/>
                <a:ea typeface="+mn-ea"/>
                <a:cs typeface="+mn-cs"/>
              </a:rPr>
              <a:t>Background:</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The SCRS shall refine the MSE process in line with the SCRS roadmap and continue testing the candidate management procedures. On this basis, the Commission shall review the candidate management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procedures, including pre-agreed management actions to be taken under various stock conditions. These shall take into account the differential impacts of fishing operations (e.g. purse seine, longline and </a:t>
            </a:r>
            <a:r>
              <a:rPr kumimoji="0" lang="en-US" sz="2000" b="1" i="0" u="none" strike="noStrike" kern="1200" cap="none" spc="0" normalizeH="0" baseline="0" noProof="0" dirty="0" err="1">
                <a:ln>
                  <a:noFill/>
                </a:ln>
                <a:solidFill>
                  <a:prstClr val="black"/>
                </a:solidFill>
                <a:effectLst/>
                <a:uLnTx/>
                <a:uFillTx/>
                <a:latin typeface="Century Gothic" panose="020B0502020202020204"/>
                <a:ea typeface="+mn-ea"/>
                <a:cs typeface="+mn-cs"/>
              </a:rPr>
              <a:t>baitboat</a:t>
            </a: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 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a:ea typeface="+mn-ea"/>
                <a:cs typeface="+mn-cs"/>
              </a:rPr>
              <a:t>juvenile mortality and the yield at MSY.</a:t>
            </a:r>
            <a:endParaRPr kumimoji="0" lang="en-CA"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BE97C41A-6080-41AC-9FC2-25DF77CD438B}"/>
              </a:ext>
            </a:extLst>
          </p:cNvPr>
          <p:cNvSpPr txBox="1">
            <a:spLocks/>
          </p:cNvSpPr>
          <p:nvPr/>
        </p:nvSpPr>
        <p:spPr>
          <a:xfrm>
            <a:off x="489251" y="4894791"/>
            <a:ext cx="11228615" cy="1585912"/>
          </a:xfrm>
          <a:prstGeom prst="rect">
            <a:avLst/>
          </a:prstGeom>
          <a:solidFill>
            <a:schemeClr val="bg1"/>
          </a:solid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updated roadmap was prepared for the tropical tunas MSEs based on the activities agreed during the intersessional meeting of the Tropical Tuna Species Group. This was integrated with the roadmaps for other species MSE (17.5 of the SCRS Report. Highlights for 2022 are presented in the following slide.</a:t>
            </a:r>
          </a:p>
        </p:txBody>
      </p:sp>
    </p:spTree>
    <p:extLst>
      <p:ext uri="{BB962C8B-B14F-4D97-AF65-F5344CB8AC3E}">
        <p14:creationId xmlns:p14="http://schemas.microsoft.com/office/powerpoint/2010/main" val="3933610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29999" y="1215797"/>
            <a:ext cx="113538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21.8  Refine the MSE process in line with the SCRS roadmap and continue testing the candidate management procedures, Rec. 19-02, para 62.  Continued.</a:t>
            </a:r>
          </a:p>
        </p:txBody>
      </p:sp>
      <p:sp>
        <p:nvSpPr>
          <p:cNvPr id="3" name="TextBox 2">
            <a:extLst>
              <a:ext uri="{FF2B5EF4-FFF2-40B4-BE49-F238E27FC236}">
                <a16:creationId xmlns:a16="http://schemas.microsoft.com/office/drawing/2014/main" id="{2A7D4311-EEA4-4A94-8130-0D07DA11CB70}"/>
              </a:ext>
            </a:extLst>
          </p:cNvPr>
          <p:cNvSpPr txBox="1"/>
          <p:nvPr/>
        </p:nvSpPr>
        <p:spPr>
          <a:xfrm>
            <a:off x="6086475" y="2114550"/>
            <a:ext cx="2428876" cy="369332"/>
          </a:xfrm>
          <a:prstGeom prst="rect">
            <a:avLst/>
          </a:prstGeom>
          <a:solidFill>
            <a:schemeClr val="bg1"/>
          </a:solidFill>
        </p:spPr>
        <p:txBody>
          <a:bodyPr wrap="square" rtlCol="0">
            <a:spAutoFit/>
          </a:bodyPr>
          <a:lstStyle/>
          <a:p>
            <a:pPr algn="ctr"/>
            <a:r>
              <a:rPr lang="en-CA" dirty="0"/>
              <a:t>SCRS</a:t>
            </a:r>
            <a:endParaRPr lang="en-US" dirty="0"/>
          </a:p>
        </p:txBody>
      </p:sp>
      <p:sp>
        <p:nvSpPr>
          <p:cNvPr id="9" name="TextBox 8">
            <a:extLst>
              <a:ext uri="{FF2B5EF4-FFF2-40B4-BE49-F238E27FC236}">
                <a16:creationId xmlns:a16="http://schemas.microsoft.com/office/drawing/2014/main" id="{F3BD264C-73A7-4567-AFC2-65DD6A91BDD9}"/>
              </a:ext>
            </a:extLst>
          </p:cNvPr>
          <p:cNvSpPr txBox="1"/>
          <p:nvPr/>
        </p:nvSpPr>
        <p:spPr>
          <a:xfrm>
            <a:off x="8667750" y="2095500"/>
            <a:ext cx="2800350" cy="369332"/>
          </a:xfrm>
          <a:prstGeom prst="rect">
            <a:avLst/>
          </a:prstGeom>
          <a:solidFill>
            <a:schemeClr val="bg1"/>
          </a:solidFill>
        </p:spPr>
        <p:txBody>
          <a:bodyPr wrap="square" rtlCol="0">
            <a:spAutoFit/>
          </a:bodyPr>
          <a:lstStyle/>
          <a:p>
            <a:pPr algn="ctr"/>
            <a:r>
              <a:rPr lang="en-CA" dirty="0"/>
              <a:t>Commission</a:t>
            </a:r>
            <a:endParaRPr lang="en-US" dirty="0"/>
          </a:p>
        </p:txBody>
      </p:sp>
      <p:pic>
        <p:nvPicPr>
          <p:cNvPr id="11" name="Picture 10" descr="Graphical user interface, application&#10;&#10;Description automatically generated">
            <a:extLst>
              <a:ext uri="{FF2B5EF4-FFF2-40B4-BE49-F238E27FC236}">
                <a16:creationId xmlns:a16="http://schemas.microsoft.com/office/drawing/2014/main" id="{8F4F6394-055D-4616-B33B-28ABAF390376}"/>
              </a:ext>
            </a:extLst>
          </p:cNvPr>
          <p:cNvPicPr>
            <a:picLocks noChangeAspect="1"/>
          </p:cNvPicPr>
          <p:nvPr/>
        </p:nvPicPr>
        <p:blipFill rotWithShape="1">
          <a:blip r:embed="rId3"/>
          <a:srcRect l="30516" t="28574" r="23506" b="19554"/>
          <a:stretch/>
        </p:blipFill>
        <p:spPr bwMode="auto">
          <a:xfrm>
            <a:off x="5386386" y="2590034"/>
            <a:ext cx="6215063" cy="42679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585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4A6A0A-43DE-4377-92A0-AA5A31806CB7}"/>
              </a:ext>
            </a:extLst>
          </p:cNvPr>
          <p:cNvPicPr>
            <a:picLocks noChangeAspect="1"/>
          </p:cNvPicPr>
          <p:nvPr/>
        </p:nvPicPr>
        <p:blipFill>
          <a:blip r:embed="rId3"/>
          <a:stretch>
            <a:fillRect/>
          </a:stretch>
        </p:blipFill>
        <p:spPr>
          <a:xfrm>
            <a:off x="6957848" y="4000261"/>
            <a:ext cx="4607252" cy="2411049"/>
          </a:xfrm>
          <a:prstGeom prst="rect">
            <a:avLst/>
          </a:prstGeom>
        </p:spPr>
      </p:pic>
      <p:pic>
        <p:nvPicPr>
          <p:cNvPr id="4" name="Picture 3">
            <a:extLst>
              <a:ext uri="{FF2B5EF4-FFF2-40B4-BE49-F238E27FC236}">
                <a16:creationId xmlns:a16="http://schemas.microsoft.com/office/drawing/2014/main" id="{BB5900CD-BBE3-4569-A498-945DB2C895C7}"/>
              </a:ext>
            </a:extLst>
          </p:cNvPr>
          <p:cNvPicPr>
            <a:picLocks noChangeAspect="1"/>
          </p:cNvPicPr>
          <p:nvPr/>
        </p:nvPicPr>
        <p:blipFill>
          <a:blip r:embed="rId4"/>
          <a:stretch>
            <a:fillRect/>
          </a:stretch>
        </p:blipFill>
        <p:spPr>
          <a:xfrm>
            <a:off x="1294094" y="4056993"/>
            <a:ext cx="4639434" cy="2427890"/>
          </a:xfrm>
          <a:prstGeom prst="rect">
            <a:avLst/>
          </a:prstGeom>
        </p:spPr>
      </p:pic>
      <p:pic>
        <p:nvPicPr>
          <p:cNvPr id="3" name="Picture 2">
            <a:extLst>
              <a:ext uri="{FF2B5EF4-FFF2-40B4-BE49-F238E27FC236}">
                <a16:creationId xmlns:a16="http://schemas.microsoft.com/office/drawing/2014/main" id="{4AFE574B-648B-410A-8617-61182DB4FA57}"/>
              </a:ext>
            </a:extLst>
          </p:cNvPr>
          <p:cNvPicPr>
            <a:picLocks noChangeAspect="1"/>
          </p:cNvPicPr>
          <p:nvPr/>
        </p:nvPicPr>
        <p:blipFill>
          <a:blip r:embed="rId5"/>
          <a:stretch>
            <a:fillRect/>
          </a:stretch>
        </p:blipFill>
        <p:spPr>
          <a:xfrm>
            <a:off x="1271752" y="1376400"/>
            <a:ext cx="4659403" cy="2617532"/>
          </a:xfrm>
          <a:prstGeom prst="rect">
            <a:avLst/>
          </a:prstGeom>
        </p:spPr>
      </p:pic>
      <p:sp>
        <p:nvSpPr>
          <p:cNvPr id="103" name="CustomShape 1"/>
          <p:cNvSpPr/>
          <p:nvPr/>
        </p:nvSpPr>
        <p:spPr>
          <a:xfrm>
            <a:off x="1246590" y="6705376"/>
            <a:ext cx="9697382" cy="142545"/>
          </a:xfrm>
          <a:prstGeom prst="rect">
            <a:avLst/>
          </a:prstGeom>
          <a:gradFill>
            <a:gsLst>
              <a:gs pos="0">
                <a:srgbClr val="008890"/>
              </a:gs>
              <a:gs pos="100000">
                <a:srgbClr val="B0F3F8"/>
              </a:gs>
            </a:gsLst>
            <a:lin ang="0"/>
          </a:gradFill>
          <a:ln>
            <a:noFill/>
          </a:ln>
          <a:effectLst>
            <a:outerShdw dist="38160" dir="5400000">
              <a:srgbClr val="FFFFFF">
                <a:alpha val="48000"/>
              </a:srgbClr>
            </a:outerShdw>
          </a:effectLst>
        </p:spPr>
        <p:style>
          <a:lnRef idx="0">
            <a:scrgbClr r="0" g="0" b="0"/>
          </a:lnRef>
          <a:fillRef idx="0">
            <a:scrgbClr r="0" g="0" b="0"/>
          </a:fillRef>
          <a:effectRef idx="0">
            <a:scrgbClr r="0" g="0" b="0"/>
          </a:effectRef>
          <a:fontRef idx="minor"/>
        </p:style>
        <p:txBody>
          <a:bodyPr lIns="0" tIns="0" rIns="0" bIns="0" anchor="ctr"/>
          <a:lstStyle/>
          <a:p>
            <a:pPr algn="ctr" defTabSz="829361" fontAlgn="base">
              <a:spcBef>
                <a:spcPct val="0"/>
              </a:spcBef>
              <a:spcAft>
                <a:spcPct val="0"/>
              </a:spcAft>
              <a:defRPr/>
            </a:pPr>
            <a:r>
              <a:rPr lang="en-GB" sz="998" spc="-1" dirty="0">
                <a:solidFill>
                  <a:srgbClr val="DBF5F9"/>
                </a:solidFill>
                <a:latin typeface="Constantia"/>
                <a:ea typeface="DejaVu Sans"/>
              </a:rPr>
              <a:t>SKJ  EXECUTIVE SUMMARY</a:t>
            </a:r>
            <a:endParaRPr lang="en-GB" sz="998" spc="-1" dirty="0">
              <a:solidFill>
                <a:prstClr val="black"/>
              </a:solidFill>
              <a:latin typeface="Arial"/>
            </a:endParaRPr>
          </a:p>
        </p:txBody>
      </p:sp>
      <p:pic>
        <p:nvPicPr>
          <p:cNvPr id="5123" name="Content Placeholder 3"/>
          <p:cNvPicPr>
            <a:picLocks noChangeAspect="1" noChangeArrowheads="1"/>
          </p:cNvPicPr>
          <p:nvPr/>
        </p:nvPicPr>
        <p:blipFill>
          <a:blip r:embed="rId6">
            <a:extLst>
              <a:ext uri="{28A0092B-C50C-407E-A947-70E740481C1C}">
                <a14:useLocalDpi xmlns:a14="http://schemas.microsoft.com/office/drawing/2010/main" val="0"/>
              </a:ext>
            </a:extLst>
          </a:blip>
          <a:srcRect b="24002"/>
          <a:stretch>
            <a:fillRect/>
          </a:stretch>
        </p:blipFill>
        <p:spPr bwMode="auto">
          <a:xfrm>
            <a:off x="1246590" y="393080"/>
            <a:ext cx="9697382" cy="61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CustomShape 4"/>
          <p:cNvSpPr/>
          <p:nvPr/>
        </p:nvSpPr>
        <p:spPr>
          <a:xfrm>
            <a:off x="1436650" y="6669381"/>
            <a:ext cx="1144680" cy="1871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defTabSz="829361" fontAlgn="base">
              <a:spcBef>
                <a:spcPct val="0"/>
              </a:spcBef>
              <a:spcAft>
                <a:spcPct val="0"/>
              </a:spcAft>
              <a:defRPr/>
            </a:pPr>
            <a:fld id="{703CA3FD-E78D-49FB-951E-64A880A01E5C}" type="datetime">
              <a:rPr lang="en-GB" sz="907" spc="-1">
                <a:solidFill>
                  <a:srgbClr val="002060"/>
                </a:solidFill>
                <a:latin typeface="Cambria"/>
                <a:ea typeface="DejaVu Sans"/>
              </a:rPr>
              <a:pPr defTabSz="829361" fontAlgn="base">
                <a:spcBef>
                  <a:spcPct val="0"/>
                </a:spcBef>
                <a:spcAft>
                  <a:spcPct val="0"/>
                </a:spcAft>
                <a:defRPr/>
              </a:pPr>
              <a:t>13/11/2021</a:t>
            </a:fld>
            <a:endParaRPr lang="en-GB" sz="907" spc="-1" dirty="0">
              <a:solidFill>
                <a:prstClr val="black"/>
              </a:solidFill>
              <a:latin typeface="Arial"/>
            </a:endParaRPr>
          </a:p>
        </p:txBody>
      </p:sp>
      <p:sp>
        <p:nvSpPr>
          <p:cNvPr id="108" name="CustomShape 5"/>
          <p:cNvSpPr/>
          <p:nvPr/>
        </p:nvSpPr>
        <p:spPr>
          <a:xfrm>
            <a:off x="10296040" y="6669380"/>
            <a:ext cx="406037" cy="188621"/>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defTabSz="829361" fontAlgn="base">
              <a:spcBef>
                <a:spcPct val="0"/>
              </a:spcBef>
              <a:spcAft>
                <a:spcPct val="0"/>
              </a:spcAft>
              <a:defRPr/>
            </a:pPr>
            <a:fld id="{4552542A-7F02-4ED0-8B77-FC2D9CB860A2}" type="slidenum">
              <a:rPr lang="en-GB" sz="907" spc="-1">
                <a:solidFill>
                  <a:srgbClr val="002060"/>
                </a:solidFill>
                <a:latin typeface="Cambria"/>
                <a:ea typeface="DejaVu Sans"/>
              </a:rPr>
              <a:pPr algn="r" defTabSz="829361" fontAlgn="base">
                <a:spcBef>
                  <a:spcPct val="0"/>
                </a:spcBef>
                <a:spcAft>
                  <a:spcPct val="0"/>
                </a:spcAft>
                <a:defRPr/>
              </a:pPr>
              <a:t>4</a:t>
            </a:fld>
            <a:endParaRPr lang="en-GB" sz="907" spc="-1" dirty="0">
              <a:solidFill>
                <a:prstClr val="black"/>
              </a:solidFill>
              <a:latin typeface="Arial"/>
            </a:endParaRPr>
          </a:p>
        </p:txBody>
      </p:sp>
      <p:pic>
        <p:nvPicPr>
          <p:cNvPr id="5126" name="Image 2" descr="Katsuwonus pelamis1Marec.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59211" y="403876"/>
            <a:ext cx="1632789" cy="62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p:cNvSpPr>
            <a:spLocks noChangeArrowheads="1"/>
          </p:cNvSpPr>
          <p:nvPr/>
        </p:nvSpPr>
        <p:spPr bwMode="auto">
          <a:xfrm>
            <a:off x="1245149" y="971899"/>
            <a:ext cx="10946851" cy="367161"/>
          </a:xfrm>
          <a:prstGeom prst="roundRect">
            <a:avLst>
              <a:gd name="adj" fmla="val 366"/>
            </a:avLst>
          </a:prstGeom>
          <a:solidFill>
            <a:schemeClr val="tx2">
              <a:lumMod val="75000"/>
            </a:schemeClr>
          </a:solidFill>
          <a:ln>
            <a:noFill/>
            <a:headEnd/>
            <a:tailEnd/>
          </a:ln>
          <a:effectLst/>
        </p:spPr>
        <p:style>
          <a:lnRef idx="3">
            <a:schemeClr val="lt1"/>
          </a:lnRef>
          <a:fillRef idx="1">
            <a:schemeClr val="accent5"/>
          </a:fillRef>
          <a:effectRef idx="1">
            <a:schemeClr val="accent5"/>
          </a:effectRef>
          <a:fontRef idx="minor">
            <a:schemeClr val="lt1"/>
          </a:fontRef>
        </p:style>
        <p:txBody>
          <a:bodyPr lIns="81629" tIns="55181" rIns="81629" bIns="40815" anchor="ctr"/>
          <a:lstStyle/>
          <a:p>
            <a:pPr algn="ctr" defTabSz="829361">
              <a:defRPr/>
            </a:pPr>
            <a:r>
              <a:rPr lang="fr-FR" sz="2721" b="1" dirty="0">
                <a:solidFill>
                  <a:srgbClr val="FFFF00"/>
                </a:solidFill>
                <a:latin typeface="Aparajita" panose="020B0604020202020204" pitchFamily="34" charset="0"/>
                <a:cs typeface="Aparajita" panose="020B0604020202020204" pitchFamily="34" charset="0"/>
              </a:rPr>
              <a:t>Catches – </a:t>
            </a:r>
            <a:r>
              <a:rPr lang="fr-FR" sz="2721" b="1" dirty="0" err="1">
                <a:solidFill>
                  <a:srgbClr val="FFFF00"/>
                </a:solidFill>
                <a:latin typeface="Aparajita" panose="020B0604020202020204" pitchFamily="34" charset="0"/>
                <a:cs typeface="Aparajita" panose="020B0604020202020204" pitchFamily="34" charset="0"/>
              </a:rPr>
              <a:t>Tasks</a:t>
            </a:r>
            <a:r>
              <a:rPr lang="fr-FR" sz="2721" b="1" dirty="0">
                <a:solidFill>
                  <a:srgbClr val="FFFF00"/>
                </a:solidFill>
                <a:latin typeface="Aparajita" panose="020B0604020202020204" pitchFamily="34" charset="0"/>
                <a:cs typeface="Aparajita" panose="020B0604020202020204" pitchFamily="34" charset="0"/>
              </a:rPr>
              <a:t> I and II </a:t>
            </a:r>
            <a:r>
              <a:rPr lang="fr-FR" sz="2721" b="1" dirty="0" err="1">
                <a:solidFill>
                  <a:srgbClr val="FFFF00"/>
                </a:solidFill>
                <a:latin typeface="Aparajita" panose="020B0604020202020204" pitchFamily="34" charset="0"/>
                <a:cs typeface="Aparajita" panose="020B0604020202020204" pitchFamily="34" charset="0"/>
              </a:rPr>
              <a:t>Updated</a:t>
            </a:r>
            <a:r>
              <a:rPr lang="fr-FR" sz="2721" b="1" dirty="0">
                <a:solidFill>
                  <a:srgbClr val="FFFF00"/>
                </a:solidFill>
                <a:latin typeface="Aparajita" panose="020B0604020202020204" pitchFamily="34" charset="0"/>
                <a:cs typeface="Aparajita" panose="020B0604020202020204" pitchFamily="34" charset="0"/>
              </a:rPr>
              <a:t> to 2020</a:t>
            </a:r>
          </a:p>
        </p:txBody>
      </p:sp>
      <p:sp>
        <p:nvSpPr>
          <p:cNvPr id="8" name="AutoShape 2"/>
          <p:cNvSpPr>
            <a:spLocks noChangeArrowheads="1"/>
          </p:cNvSpPr>
          <p:nvPr/>
        </p:nvSpPr>
        <p:spPr bwMode="auto">
          <a:xfrm>
            <a:off x="1246590" y="-5759"/>
            <a:ext cx="10945410" cy="430515"/>
          </a:xfrm>
          <a:prstGeom prst="roundRect">
            <a:avLst>
              <a:gd name="adj" fmla="val 366"/>
            </a:avLst>
          </a:prstGeom>
          <a:solidFill>
            <a:schemeClr val="tx2">
              <a:lumMod val="40000"/>
              <a:lumOff val="60000"/>
            </a:schemeClr>
          </a:solidFill>
          <a:ln>
            <a:noFill/>
            <a:headEnd/>
            <a:tailEnd/>
          </a:ln>
          <a:effectLst/>
        </p:spPr>
        <p:style>
          <a:lnRef idx="3">
            <a:schemeClr val="lt1"/>
          </a:lnRef>
          <a:fillRef idx="1">
            <a:schemeClr val="accent5"/>
          </a:fillRef>
          <a:effectRef idx="1">
            <a:schemeClr val="accent5"/>
          </a:effectRef>
          <a:fontRef idx="minor">
            <a:schemeClr val="lt1"/>
          </a:fontRef>
        </p:style>
        <p:txBody>
          <a:bodyPr lIns="81629" tIns="55181" rIns="81629" bIns="40815" anchor="ctr"/>
          <a:lstStyle/>
          <a:p>
            <a:pPr algn="ctr" defTabSz="829361">
              <a:defRPr/>
            </a:pPr>
            <a:r>
              <a:rPr lang="fr-FR" sz="2721" b="1" dirty="0" err="1">
                <a:solidFill>
                  <a:prstClr val="white"/>
                </a:solidFill>
                <a:latin typeface="Aparajita" panose="020B0604020202020204" pitchFamily="34" charset="0"/>
                <a:cs typeface="Aparajita" panose="020B0604020202020204" pitchFamily="34" charset="0"/>
              </a:rPr>
              <a:t>Fisheries</a:t>
            </a:r>
            <a:r>
              <a:rPr lang="fr-FR" sz="2721" b="1" dirty="0">
                <a:solidFill>
                  <a:prstClr val="white"/>
                </a:solidFill>
                <a:latin typeface="Aparajita" panose="020B0604020202020204" pitchFamily="34" charset="0"/>
                <a:cs typeface="Aparajita" panose="020B0604020202020204" pitchFamily="34" charset="0"/>
              </a:rPr>
              <a:t> </a:t>
            </a:r>
            <a:r>
              <a:rPr lang="fr-FR" sz="2721" b="1" dirty="0" err="1">
                <a:solidFill>
                  <a:prstClr val="white"/>
                </a:solidFill>
                <a:latin typeface="Aparajita" panose="020B0604020202020204" pitchFamily="34" charset="0"/>
                <a:cs typeface="Aparajita" panose="020B0604020202020204" pitchFamily="34" charset="0"/>
              </a:rPr>
              <a:t>indicators</a:t>
            </a:r>
            <a:endParaRPr lang="fr-FR" sz="2721" b="1" dirty="0">
              <a:solidFill>
                <a:prstClr val="white"/>
              </a:solidFill>
              <a:latin typeface="Aparajita" panose="020B0604020202020204" pitchFamily="34" charset="0"/>
              <a:cs typeface="Aparajita" panose="020B0604020202020204" pitchFamily="34" charset="0"/>
            </a:endParaRPr>
          </a:p>
        </p:txBody>
      </p:sp>
      <p:sp>
        <p:nvSpPr>
          <p:cNvPr id="5129" name="Espace réservé du contenu 2"/>
          <p:cNvSpPr txBox="1">
            <a:spLocks/>
          </p:cNvSpPr>
          <p:nvPr/>
        </p:nvSpPr>
        <p:spPr bwMode="auto">
          <a:xfrm>
            <a:off x="6731647" y="1387848"/>
            <a:ext cx="5091305" cy="248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73063" indent="-373063" eaLnBrk="0" hangingPunct="0">
              <a:spcBef>
                <a:spcPct val="20000"/>
              </a:spcBef>
              <a:buFont typeface="Arial" pitchFamily="34" charset="0"/>
              <a:buChar char="•"/>
              <a:defRPr sz="3500">
                <a:solidFill>
                  <a:schemeClr val="tx1"/>
                </a:solidFill>
                <a:latin typeface="Calibri" pitchFamily="34" charset="0"/>
              </a:defRPr>
            </a:lvl1pPr>
            <a:lvl2pPr marL="808038" indent="-311150" eaLnBrk="0" hangingPunct="0">
              <a:spcBef>
                <a:spcPct val="20000"/>
              </a:spcBef>
              <a:buFont typeface="Arial" pitchFamily="34" charset="0"/>
              <a:buChar char="–"/>
              <a:defRPr sz="3000">
                <a:solidFill>
                  <a:schemeClr val="tx1"/>
                </a:solidFill>
                <a:latin typeface="Calibri" pitchFamily="34" charset="0"/>
              </a:defRPr>
            </a:lvl2pPr>
            <a:lvl3pPr marL="1244600" indent="-247650" eaLnBrk="0" hangingPunct="0">
              <a:spcBef>
                <a:spcPct val="20000"/>
              </a:spcBef>
              <a:buFont typeface="Arial" pitchFamily="34" charset="0"/>
              <a:buChar char="•"/>
              <a:defRPr sz="2600">
                <a:solidFill>
                  <a:schemeClr val="tx1"/>
                </a:solidFill>
                <a:latin typeface="Calibri" pitchFamily="34" charset="0"/>
              </a:defRPr>
            </a:lvl3pPr>
            <a:lvl4pPr marL="1741488" indent="-247650" eaLnBrk="0" hangingPunct="0">
              <a:spcBef>
                <a:spcPct val="20000"/>
              </a:spcBef>
              <a:buFont typeface="Arial" pitchFamily="34" charset="0"/>
              <a:buChar char="–"/>
              <a:defRPr sz="2200">
                <a:solidFill>
                  <a:schemeClr val="tx1"/>
                </a:solidFill>
                <a:latin typeface="Calibri" pitchFamily="34" charset="0"/>
              </a:defRPr>
            </a:lvl4pPr>
            <a:lvl5pPr marL="2239963" indent="-247650" eaLnBrk="0" hangingPunct="0">
              <a:spcBef>
                <a:spcPct val="20000"/>
              </a:spcBef>
              <a:buFont typeface="Arial" pitchFamily="34" charset="0"/>
              <a:buChar char="»"/>
              <a:defRPr sz="2200">
                <a:solidFill>
                  <a:schemeClr val="tx1"/>
                </a:solidFill>
                <a:latin typeface="Calibri" pitchFamily="34" charset="0"/>
              </a:defRPr>
            </a:lvl5pPr>
            <a:lvl6pPr marL="2697163" indent="-24765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3154363" indent="-24765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611563" indent="-24765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4068763" indent="-24765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marL="338368" indent="-338368" algn="just" defTabSz="829361" fontAlgn="base">
              <a:spcAft>
                <a:spcPct val="0"/>
              </a:spcAft>
              <a:buFontTx/>
              <a:buChar char="-"/>
            </a:pPr>
            <a:r>
              <a:rPr lang="en-US" altLang="fr-FR" sz="2000" dirty="0">
                <a:solidFill>
                  <a:prstClr val="black"/>
                </a:solidFill>
                <a:latin typeface="Aparajita" pitchFamily="34" charset="0"/>
                <a:ea typeface="Aparajita" pitchFamily="34" charset="0"/>
                <a:cs typeface="Aparajita" pitchFamily="34" charset="0"/>
              </a:rPr>
              <a:t> Decline in catch since the early 1990s (due to a decrease in nominal fishing effort and/or to a moratorium effect), followed by a strong increase until 2018 then declining to 225,412t in 2020.</a:t>
            </a:r>
          </a:p>
          <a:p>
            <a:pPr marL="338368" indent="-338368" algn="just" defTabSz="829361" fontAlgn="base">
              <a:spcAft>
                <a:spcPct val="0"/>
              </a:spcAft>
              <a:buFontTx/>
              <a:buChar char="-"/>
            </a:pPr>
            <a:endParaRPr lang="en-US" altLang="fr-FR" sz="2000" dirty="0">
              <a:solidFill>
                <a:prstClr val="black"/>
              </a:solidFill>
              <a:latin typeface="Aparajita" pitchFamily="34" charset="0"/>
              <a:ea typeface="Aparajita" pitchFamily="34" charset="0"/>
              <a:cs typeface="Aparajita" pitchFamily="34" charset="0"/>
            </a:endParaRPr>
          </a:p>
          <a:p>
            <a:pPr marL="338368" indent="-338368" algn="just" defTabSz="829361" fontAlgn="base">
              <a:spcAft>
                <a:spcPct val="0"/>
              </a:spcAft>
              <a:buFontTx/>
              <a:buChar char="-"/>
            </a:pPr>
            <a:r>
              <a:rPr lang="en-US" altLang="fr-FR" sz="2000" dirty="0">
                <a:solidFill>
                  <a:prstClr val="black"/>
                </a:solidFill>
                <a:latin typeface="Aparajita" pitchFamily="34" charset="0"/>
                <a:ea typeface="Aparajita" pitchFamily="34" charset="0"/>
                <a:cs typeface="Aparajita" pitchFamily="34" charset="0"/>
              </a:rPr>
              <a:t>Catchability of SKJ increased in the early 1990s due to FADs fishing</a:t>
            </a:r>
          </a:p>
        </p:txBody>
      </p:sp>
      <p:sp>
        <p:nvSpPr>
          <p:cNvPr id="15" name="Bulle ronde 14"/>
          <p:cNvSpPr/>
          <p:nvPr/>
        </p:nvSpPr>
        <p:spPr>
          <a:xfrm>
            <a:off x="4759099" y="1442254"/>
            <a:ext cx="1566556" cy="294107"/>
          </a:xfrm>
          <a:prstGeom prst="wedgeEllipseCallout">
            <a:avLst>
              <a:gd name="adj1" fmla="val 13573"/>
              <a:gd name="adj2" fmla="val 11166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361" fontAlgn="base">
              <a:spcBef>
                <a:spcPct val="0"/>
              </a:spcBef>
              <a:spcAft>
                <a:spcPct val="0"/>
              </a:spcAft>
              <a:defRPr/>
            </a:pPr>
            <a:r>
              <a:rPr lang="fr-FR" sz="1814" dirty="0">
                <a:solidFill>
                  <a:prstClr val="black"/>
                </a:solidFill>
                <a:latin typeface="Calibri"/>
              </a:rPr>
              <a:t>225,412t</a:t>
            </a:r>
          </a:p>
        </p:txBody>
      </p:sp>
      <p:sp>
        <p:nvSpPr>
          <p:cNvPr id="14" name="Bulle ronde 13"/>
          <p:cNvSpPr/>
          <p:nvPr/>
        </p:nvSpPr>
        <p:spPr>
          <a:xfrm>
            <a:off x="5174038" y="4123441"/>
            <a:ext cx="1503202" cy="325406"/>
          </a:xfrm>
          <a:prstGeom prst="wedgeEllipseCallout">
            <a:avLst>
              <a:gd name="adj1" fmla="val -4763"/>
              <a:gd name="adj2" fmla="val 9255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361" fontAlgn="base">
              <a:spcBef>
                <a:spcPct val="0"/>
              </a:spcBef>
              <a:spcAft>
                <a:spcPct val="0"/>
              </a:spcAft>
              <a:defRPr/>
            </a:pPr>
            <a:r>
              <a:rPr lang="fr-FR" sz="1633" dirty="0">
                <a:solidFill>
                  <a:prstClr val="black"/>
                </a:solidFill>
                <a:latin typeface="Calibri"/>
              </a:rPr>
              <a:t>206.589 t</a:t>
            </a:r>
          </a:p>
        </p:txBody>
      </p:sp>
      <p:sp>
        <p:nvSpPr>
          <p:cNvPr id="13" name="Bulle ronde 12"/>
          <p:cNvSpPr/>
          <p:nvPr/>
        </p:nvSpPr>
        <p:spPr>
          <a:xfrm>
            <a:off x="10750109" y="4354254"/>
            <a:ext cx="1362097" cy="391526"/>
          </a:xfrm>
          <a:prstGeom prst="wedgeEllipseCallout">
            <a:avLst>
              <a:gd name="adj1" fmla="val 584"/>
              <a:gd name="adj2" fmla="val 10352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9361" fontAlgn="base">
              <a:spcBef>
                <a:spcPct val="0"/>
              </a:spcBef>
              <a:spcAft>
                <a:spcPct val="0"/>
              </a:spcAft>
              <a:defRPr/>
            </a:pPr>
            <a:r>
              <a:rPr lang="fr-FR" sz="1633" dirty="0">
                <a:solidFill>
                  <a:prstClr val="black"/>
                </a:solidFill>
                <a:latin typeface="Calibri"/>
              </a:rPr>
              <a:t>18,824 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15711" y="1315810"/>
            <a:ext cx="11353800" cy="36009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21.9 Efficacy that full fishery closures along the lines of those proposed in PA1_505A/2019, Rec. 19-02, para 66a.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entury Gothic" panose="020B0502020202020204"/>
                <a:ea typeface="+mn-ea"/>
                <a:cs typeface="+mn-cs"/>
              </a:rPr>
              <a:t>Background: </a:t>
            </a: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Actions required from the SCRS and the Secretariat: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a) The SCRS shall explore the efficacy that full fishery closures along the lines of those proposed in PA1_505A/20195 might have to reduce the catches of tropical tunas to the agreed levels; and the potential of such scheme to reduce the catches of juvenile bigeye and yellowfin tunas, in line with recommendations from the SCRS;</a:t>
            </a:r>
          </a:p>
        </p:txBody>
      </p:sp>
      <p:sp>
        <p:nvSpPr>
          <p:cNvPr id="3" name="TextBox 2">
            <a:extLst>
              <a:ext uri="{FF2B5EF4-FFF2-40B4-BE49-F238E27FC236}">
                <a16:creationId xmlns:a16="http://schemas.microsoft.com/office/drawing/2014/main" id="{2A7D4311-EEA4-4A94-8130-0D07DA11CB70}"/>
              </a:ext>
            </a:extLst>
          </p:cNvPr>
          <p:cNvSpPr txBox="1"/>
          <p:nvPr/>
        </p:nvSpPr>
        <p:spPr>
          <a:xfrm>
            <a:off x="585788" y="5214937"/>
            <a:ext cx="10487024" cy="830997"/>
          </a:xfrm>
          <a:prstGeom prst="rect">
            <a:avLst/>
          </a:prstGeom>
          <a:solidFill>
            <a:schemeClr val="bg1"/>
          </a:solid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0000"/>
                </a:highlight>
                <a:uLnTx/>
                <a:uFillTx/>
                <a:latin typeface="Century Gothic" panose="020B0502020202020204"/>
                <a:ea typeface="+mn-ea"/>
                <a:cs typeface="+mn-cs"/>
              </a:rPr>
              <a:t>The Committee did not advance the analysis of previous work on this closure. </a:t>
            </a: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will attempt to conduct the analysis in 2022.</a:t>
            </a:r>
          </a:p>
        </p:txBody>
      </p:sp>
    </p:spTree>
    <p:extLst>
      <p:ext uri="{BB962C8B-B14F-4D97-AF65-F5344CB8AC3E}">
        <p14:creationId xmlns:p14="http://schemas.microsoft.com/office/powerpoint/2010/main" val="906853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15711" y="1315810"/>
            <a:ext cx="113538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21.10 Estimate of capacity in the Convention area, to include at least all the fishing units that are large-scale or operate outside the EEZ of the CPC they are registered in, Rec. 19-02, para 66b.</a:t>
            </a:r>
          </a:p>
        </p:txBody>
      </p:sp>
      <p:sp>
        <p:nvSpPr>
          <p:cNvPr id="3" name="TextBox 2">
            <a:extLst>
              <a:ext uri="{FF2B5EF4-FFF2-40B4-BE49-F238E27FC236}">
                <a16:creationId xmlns:a16="http://schemas.microsoft.com/office/drawing/2014/main" id="{2A7D4311-EEA4-4A94-8130-0D07DA11CB70}"/>
              </a:ext>
            </a:extLst>
          </p:cNvPr>
          <p:cNvSpPr txBox="1"/>
          <p:nvPr/>
        </p:nvSpPr>
        <p:spPr>
          <a:xfrm>
            <a:off x="414337" y="2643187"/>
            <a:ext cx="11172824" cy="4093428"/>
          </a:xfrm>
          <a:prstGeom prst="rect">
            <a:avLst/>
          </a:prstGeom>
          <a:solidFill>
            <a:schemeClr val="bg1"/>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can only presently report on capacity estimates of large-scale purse-seine vessels (hold capacity ≥335 m3).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estimates that at least 74 and possibly 80 large-scale purse seiners were operating in the Convention Area as of the first half of 2021. The combined Fish Hold Volume (FHV) of the 80 vessels was 114,864 m3, which is equivalent to about 89,472 t of fish carrying capacity. This suggests that the current capacity is higher than necessary to meet current catch recommendations (5-6 trips/year/vessel).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notes that these estimates are active capacity not potential capacity (88 vessels authorized)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wants to highlight that there is a need to agree on a set of indicators of capacity which are useful to both the Commission and the Committee.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rPr>
              <a:t>The Committee intends to evaluate the capacity and number of other fleet components (e.g. Support vessels, BB, LL) in the future.</a:t>
            </a:r>
          </a:p>
        </p:txBody>
      </p:sp>
    </p:spTree>
    <p:extLst>
      <p:ext uri="{BB962C8B-B14F-4D97-AF65-F5344CB8AC3E}">
        <p14:creationId xmlns:p14="http://schemas.microsoft.com/office/powerpoint/2010/main" val="4176585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15711" y="1315810"/>
            <a:ext cx="113538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21.10 Estimate of capacity in the Convention area, Continued.</a:t>
            </a:r>
          </a:p>
        </p:txBody>
      </p:sp>
      <p:pic>
        <p:nvPicPr>
          <p:cNvPr id="6" name="Picture 5" descr="Table&#10;&#10;Description automatically generated with medium confidence">
            <a:extLst>
              <a:ext uri="{FF2B5EF4-FFF2-40B4-BE49-F238E27FC236}">
                <a16:creationId xmlns:a16="http://schemas.microsoft.com/office/drawing/2014/main" id="{D4DE6132-D18B-489A-8B0A-3CE35A5991CF}"/>
              </a:ext>
            </a:extLst>
          </p:cNvPr>
          <p:cNvPicPr>
            <a:picLocks noChangeAspect="1"/>
          </p:cNvPicPr>
          <p:nvPr/>
        </p:nvPicPr>
        <p:blipFill rotWithShape="1">
          <a:blip r:embed="rId3"/>
          <a:srcRect l="10000" t="39573" r="17820" b="5688"/>
          <a:stretch/>
        </p:blipFill>
        <p:spPr bwMode="auto">
          <a:xfrm>
            <a:off x="732277" y="2047353"/>
            <a:ext cx="11007439" cy="4516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2466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5024326" y="483683"/>
            <a:ext cx="4448654"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Response to the Commission</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D80C94D-D001-4C21-9A85-07F9B5379D12}"/>
              </a:ext>
            </a:extLst>
          </p:cNvPr>
          <p:cNvSpPr txBox="1"/>
          <p:nvPr/>
        </p:nvSpPr>
        <p:spPr>
          <a:xfrm>
            <a:off x="515711" y="1315810"/>
            <a:ext cx="113538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21.11 The SCRS and the Secretariat shall prepare TORs to carry out an evaluation of the monitoring, control and surveillance mechanisms in place in ICCAT CPCs. Rec. 19-02, para 66c.</a:t>
            </a:r>
          </a:p>
        </p:txBody>
      </p:sp>
      <p:sp>
        <p:nvSpPr>
          <p:cNvPr id="2" name="TextBox 1">
            <a:extLst>
              <a:ext uri="{FF2B5EF4-FFF2-40B4-BE49-F238E27FC236}">
                <a16:creationId xmlns:a16="http://schemas.microsoft.com/office/drawing/2014/main" id="{923CCB3C-A29B-4A58-BB4F-C4A8DE6CC521}"/>
              </a:ext>
            </a:extLst>
          </p:cNvPr>
          <p:cNvSpPr txBox="1"/>
          <p:nvPr/>
        </p:nvSpPr>
        <p:spPr>
          <a:xfrm>
            <a:off x="1857375" y="3571875"/>
            <a:ext cx="7686675" cy="1384995"/>
          </a:xfrm>
          <a:prstGeom prst="rect">
            <a:avLst/>
          </a:prstGeom>
          <a:solidFill>
            <a:schemeClr val="bg1"/>
          </a:solidFill>
        </p:spPr>
        <p:txBody>
          <a:bodyPr wrap="square" rtlCol="0">
            <a:spAutoFit/>
          </a:bodyPr>
          <a:lstStyle/>
          <a:p>
            <a:r>
              <a:rPr lang="en-US" sz="2800" dirty="0">
                <a:highlight>
                  <a:srgbClr val="FF0000"/>
                </a:highlight>
              </a:rPr>
              <a:t>The Committee and the Secretariat were unable to provide a detailed response this year.</a:t>
            </a:r>
          </a:p>
        </p:txBody>
      </p:sp>
    </p:spTree>
    <p:extLst>
      <p:ext uri="{BB962C8B-B14F-4D97-AF65-F5344CB8AC3E}">
        <p14:creationId xmlns:p14="http://schemas.microsoft.com/office/powerpoint/2010/main" val="354620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40971"/>
          </a:xfrm>
          <a:prstGeom prst="rect">
            <a:avLst/>
          </a:prstGeom>
        </p:spPr>
      </p:pic>
      <p:sp>
        <p:nvSpPr>
          <p:cNvPr id="7" name="TextBox 6">
            <a:extLst>
              <a:ext uri="{FF2B5EF4-FFF2-40B4-BE49-F238E27FC236}">
                <a16:creationId xmlns:a16="http://schemas.microsoft.com/office/drawing/2014/main" id="{0D80C94D-D001-4C21-9A85-07F9B5379D12}"/>
              </a:ext>
            </a:extLst>
          </p:cNvPr>
          <p:cNvSpPr txBox="1"/>
          <p:nvPr/>
        </p:nvSpPr>
        <p:spPr>
          <a:xfrm>
            <a:off x="4721951" y="2626450"/>
            <a:ext cx="23189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a:ea typeface="+mn-ea"/>
                <a:cs typeface="+mn-cs"/>
              </a:rPr>
              <a:t>Thank You</a:t>
            </a:r>
          </a:p>
        </p:txBody>
      </p:sp>
    </p:spTree>
    <p:extLst>
      <p:ext uri="{BB962C8B-B14F-4D97-AF65-F5344CB8AC3E}">
        <p14:creationId xmlns:p14="http://schemas.microsoft.com/office/powerpoint/2010/main" val="272784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1246590" y="6705376"/>
            <a:ext cx="9697382" cy="142545"/>
          </a:xfrm>
          <a:prstGeom prst="rect">
            <a:avLst/>
          </a:prstGeom>
          <a:gradFill>
            <a:gsLst>
              <a:gs pos="0">
                <a:srgbClr val="008890"/>
              </a:gs>
              <a:gs pos="100000">
                <a:srgbClr val="B0F3F8"/>
              </a:gs>
            </a:gsLst>
            <a:lin ang="0"/>
          </a:gradFill>
          <a:ln>
            <a:noFill/>
          </a:ln>
          <a:effectLst>
            <a:outerShdw dist="38160" dir="5400000">
              <a:srgbClr val="FFFFFF">
                <a:alpha val="48000"/>
              </a:srgbClr>
            </a:outerShdw>
          </a:effectLst>
        </p:spPr>
        <p:style>
          <a:lnRef idx="0">
            <a:scrgbClr r="0" g="0" b="0"/>
          </a:lnRef>
          <a:fillRef idx="0">
            <a:scrgbClr r="0" g="0" b="0"/>
          </a:fillRef>
          <a:effectRef idx="0">
            <a:scrgbClr r="0" g="0" b="0"/>
          </a:effectRef>
          <a:fontRef idx="minor"/>
        </p:style>
        <p:txBody>
          <a:bodyPr lIns="0" tIns="0" rIns="0" bIns="0" anchor="ctr"/>
          <a:lstStyle/>
          <a:p>
            <a:pPr algn="ctr" defTabSz="829361" fontAlgn="base">
              <a:spcBef>
                <a:spcPct val="0"/>
              </a:spcBef>
              <a:spcAft>
                <a:spcPct val="0"/>
              </a:spcAft>
              <a:defRPr/>
            </a:pPr>
            <a:r>
              <a:rPr lang="en-GB" sz="998" spc="-1" dirty="0">
                <a:solidFill>
                  <a:srgbClr val="DBF5F9"/>
                </a:solidFill>
                <a:latin typeface="Constantia"/>
                <a:ea typeface="DejaVu Sans"/>
              </a:rPr>
              <a:t>SKJ  EXECUTIVE SUMMARY</a:t>
            </a:r>
            <a:endParaRPr lang="en-GB" sz="998" spc="-1" dirty="0">
              <a:solidFill>
                <a:prstClr val="black"/>
              </a:solidFill>
              <a:latin typeface="Arial"/>
            </a:endParaRPr>
          </a:p>
        </p:txBody>
      </p:sp>
      <p:pic>
        <p:nvPicPr>
          <p:cNvPr id="7171"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b="24002"/>
          <a:stretch>
            <a:fillRect/>
          </a:stretch>
        </p:blipFill>
        <p:spPr bwMode="auto">
          <a:xfrm>
            <a:off x="1246590" y="393080"/>
            <a:ext cx="9697382" cy="61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CustomShape 4"/>
          <p:cNvSpPr/>
          <p:nvPr/>
        </p:nvSpPr>
        <p:spPr>
          <a:xfrm>
            <a:off x="1436650" y="6669381"/>
            <a:ext cx="1144680" cy="1871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defTabSz="829361" fontAlgn="base">
              <a:spcBef>
                <a:spcPct val="0"/>
              </a:spcBef>
              <a:spcAft>
                <a:spcPct val="0"/>
              </a:spcAft>
              <a:defRPr/>
            </a:pPr>
            <a:fld id="{703CA3FD-E78D-49FB-951E-64A880A01E5C}" type="datetime">
              <a:rPr lang="en-GB" sz="907" spc="-1">
                <a:solidFill>
                  <a:srgbClr val="002060"/>
                </a:solidFill>
                <a:latin typeface="Cambria"/>
                <a:ea typeface="DejaVu Sans"/>
              </a:rPr>
              <a:pPr defTabSz="829361" fontAlgn="base">
                <a:spcBef>
                  <a:spcPct val="0"/>
                </a:spcBef>
                <a:spcAft>
                  <a:spcPct val="0"/>
                </a:spcAft>
                <a:defRPr/>
              </a:pPr>
              <a:t>13/11/2021</a:t>
            </a:fld>
            <a:endParaRPr lang="en-GB" sz="907" spc="-1" dirty="0">
              <a:solidFill>
                <a:prstClr val="black"/>
              </a:solidFill>
              <a:latin typeface="Arial"/>
            </a:endParaRPr>
          </a:p>
        </p:txBody>
      </p:sp>
      <p:sp>
        <p:nvSpPr>
          <p:cNvPr id="108" name="CustomShape 5"/>
          <p:cNvSpPr/>
          <p:nvPr/>
        </p:nvSpPr>
        <p:spPr>
          <a:xfrm>
            <a:off x="10296040" y="6669380"/>
            <a:ext cx="406037" cy="188621"/>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defTabSz="829361" fontAlgn="base">
              <a:spcBef>
                <a:spcPct val="0"/>
              </a:spcBef>
              <a:spcAft>
                <a:spcPct val="0"/>
              </a:spcAft>
              <a:defRPr/>
            </a:pPr>
            <a:fld id="{5E8597A1-0C09-4E10-9B59-8F396C345889}" type="slidenum">
              <a:rPr lang="en-GB" sz="907" spc="-1">
                <a:solidFill>
                  <a:srgbClr val="002060"/>
                </a:solidFill>
                <a:latin typeface="Cambria"/>
                <a:ea typeface="DejaVu Sans"/>
              </a:rPr>
              <a:pPr algn="r" defTabSz="829361" fontAlgn="base">
                <a:spcBef>
                  <a:spcPct val="0"/>
                </a:spcBef>
                <a:spcAft>
                  <a:spcPct val="0"/>
                </a:spcAft>
                <a:defRPr/>
              </a:pPr>
              <a:t>5</a:t>
            </a:fld>
            <a:endParaRPr lang="en-GB" sz="907" spc="-1">
              <a:solidFill>
                <a:prstClr val="black"/>
              </a:solidFill>
              <a:latin typeface="Arial"/>
            </a:endParaRPr>
          </a:p>
        </p:txBody>
      </p:sp>
      <p:pic>
        <p:nvPicPr>
          <p:cNvPr id="7174" name="Image 2" descr="Katsuwonus pelamis1Mar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785" y="351324"/>
            <a:ext cx="1632789" cy="62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
          <p:cNvSpPr>
            <a:spLocks noChangeArrowheads="1"/>
          </p:cNvSpPr>
          <p:nvPr/>
        </p:nvSpPr>
        <p:spPr bwMode="auto">
          <a:xfrm>
            <a:off x="1245149" y="971899"/>
            <a:ext cx="9698823" cy="367161"/>
          </a:xfrm>
          <a:prstGeom prst="roundRect">
            <a:avLst>
              <a:gd name="adj" fmla="val 366"/>
            </a:avLst>
          </a:prstGeom>
          <a:solidFill>
            <a:schemeClr val="tx2">
              <a:lumMod val="75000"/>
            </a:schemeClr>
          </a:solidFill>
          <a:ln>
            <a:noFill/>
            <a:headEnd/>
            <a:tailEnd/>
          </a:ln>
          <a:effectLst/>
        </p:spPr>
        <p:style>
          <a:lnRef idx="3">
            <a:schemeClr val="lt1"/>
          </a:lnRef>
          <a:fillRef idx="1">
            <a:schemeClr val="accent5"/>
          </a:fillRef>
          <a:effectRef idx="1">
            <a:schemeClr val="accent5"/>
          </a:effectRef>
          <a:fontRef idx="minor">
            <a:schemeClr val="lt1"/>
          </a:fontRef>
        </p:style>
        <p:txBody>
          <a:bodyPr lIns="81629" tIns="55181" rIns="81629" bIns="40815" anchor="ctr"/>
          <a:lstStyle/>
          <a:p>
            <a:pPr algn="ctr" defTabSz="829361">
              <a:defRPr/>
            </a:pPr>
            <a:r>
              <a:rPr lang="fr-FR" sz="2721" b="1" dirty="0">
                <a:solidFill>
                  <a:srgbClr val="FFFF00"/>
                </a:solidFill>
                <a:latin typeface="Aparajita" panose="020B0604020202020204" pitchFamily="34" charset="0"/>
                <a:cs typeface="Aparajita" panose="020B0604020202020204" pitchFamily="34" charset="0"/>
              </a:rPr>
              <a:t>Spatial distribution of SKJ for the PS </a:t>
            </a:r>
            <a:r>
              <a:rPr lang="fr-FR" sz="2721" b="1" dirty="0" err="1">
                <a:solidFill>
                  <a:srgbClr val="FFFF00"/>
                </a:solidFill>
                <a:latin typeface="Aparajita" panose="020B0604020202020204" pitchFamily="34" charset="0"/>
                <a:cs typeface="Aparajita" panose="020B0604020202020204" pitchFamily="34" charset="0"/>
              </a:rPr>
              <a:t>fisheries</a:t>
            </a:r>
            <a:endParaRPr lang="fr-FR" sz="2721" b="1" dirty="0">
              <a:solidFill>
                <a:srgbClr val="FFFF00"/>
              </a:solidFill>
              <a:latin typeface="Aparajita" panose="020B0604020202020204" pitchFamily="34" charset="0"/>
              <a:cs typeface="Aparajita" panose="020B0604020202020204" pitchFamily="34" charset="0"/>
            </a:endParaRPr>
          </a:p>
        </p:txBody>
      </p:sp>
      <p:sp>
        <p:nvSpPr>
          <p:cNvPr id="8" name="AutoShape 2"/>
          <p:cNvSpPr>
            <a:spLocks noChangeArrowheads="1"/>
          </p:cNvSpPr>
          <p:nvPr/>
        </p:nvSpPr>
        <p:spPr bwMode="auto">
          <a:xfrm>
            <a:off x="1246590" y="-5759"/>
            <a:ext cx="9697382" cy="430515"/>
          </a:xfrm>
          <a:prstGeom prst="roundRect">
            <a:avLst>
              <a:gd name="adj" fmla="val 366"/>
            </a:avLst>
          </a:prstGeom>
          <a:solidFill>
            <a:schemeClr val="tx2">
              <a:lumMod val="40000"/>
              <a:lumOff val="60000"/>
            </a:schemeClr>
          </a:solidFill>
          <a:ln>
            <a:noFill/>
            <a:headEnd/>
            <a:tailEnd/>
          </a:ln>
          <a:effectLst/>
        </p:spPr>
        <p:style>
          <a:lnRef idx="3">
            <a:schemeClr val="lt1"/>
          </a:lnRef>
          <a:fillRef idx="1">
            <a:schemeClr val="accent5"/>
          </a:fillRef>
          <a:effectRef idx="1">
            <a:schemeClr val="accent5"/>
          </a:effectRef>
          <a:fontRef idx="minor">
            <a:schemeClr val="lt1"/>
          </a:fontRef>
        </p:style>
        <p:txBody>
          <a:bodyPr lIns="81629" tIns="55181" rIns="81629" bIns="40815" anchor="ctr"/>
          <a:lstStyle/>
          <a:p>
            <a:pPr algn="ctr" defTabSz="829361">
              <a:defRPr/>
            </a:pPr>
            <a:r>
              <a:rPr lang="fr-FR" sz="2721" b="1" dirty="0" err="1">
                <a:solidFill>
                  <a:prstClr val="white"/>
                </a:solidFill>
                <a:latin typeface="Aparajita" panose="020B0604020202020204" pitchFamily="34" charset="0"/>
                <a:cs typeface="Aparajita" panose="020B0604020202020204" pitchFamily="34" charset="0"/>
              </a:rPr>
              <a:t>Fisheries</a:t>
            </a:r>
            <a:r>
              <a:rPr lang="fr-FR" sz="2721" b="1" dirty="0">
                <a:solidFill>
                  <a:prstClr val="white"/>
                </a:solidFill>
                <a:latin typeface="Aparajita" panose="020B0604020202020204" pitchFamily="34" charset="0"/>
                <a:cs typeface="Aparajita" panose="020B0604020202020204" pitchFamily="34" charset="0"/>
              </a:rPr>
              <a:t> </a:t>
            </a:r>
            <a:r>
              <a:rPr lang="fr-FR" sz="2721" b="1" dirty="0" err="1">
                <a:solidFill>
                  <a:prstClr val="white"/>
                </a:solidFill>
                <a:latin typeface="Aparajita" panose="020B0604020202020204" pitchFamily="34" charset="0"/>
                <a:cs typeface="Aparajita" panose="020B0604020202020204" pitchFamily="34" charset="0"/>
              </a:rPr>
              <a:t>indicators</a:t>
            </a:r>
            <a:endParaRPr lang="fr-FR" sz="2721" b="1" dirty="0">
              <a:solidFill>
                <a:prstClr val="white"/>
              </a:solidFill>
              <a:latin typeface="Aparajita" panose="020B0604020202020204" pitchFamily="34" charset="0"/>
              <a:cs typeface="Aparajita" panose="020B0604020202020204" pitchFamily="34" charset="0"/>
            </a:endParaRPr>
          </a:p>
        </p:txBody>
      </p:sp>
      <p:pic>
        <p:nvPicPr>
          <p:cNvPr id="7177" name="Image 22" descr="dcp_077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6954" y="2710583"/>
            <a:ext cx="3265577" cy="217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ZoneTexte 24"/>
          <p:cNvSpPr txBox="1">
            <a:spLocks noChangeArrowheads="1"/>
          </p:cNvSpPr>
          <p:nvPr/>
        </p:nvSpPr>
        <p:spPr bwMode="auto">
          <a:xfrm>
            <a:off x="8618615" y="5022194"/>
            <a:ext cx="2092101"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000">
                <a:solidFill>
                  <a:schemeClr val="tx1"/>
                </a:solidFill>
                <a:latin typeface="Calibri" pitchFamily="34" charset="0"/>
              </a:defRPr>
            </a:lvl2pPr>
            <a:lvl3pPr marL="1143000" indent="-228600" eaLnBrk="0" hangingPunct="0">
              <a:spcBef>
                <a:spcPct val="20000"/>
              </a:spcBef>
              <a:buFont typeface="Arial" pitchFamily="34" charset="0"/>
              <a:buChar char="•"/>
              <a:defRPr sz="26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lgn="ctr" defTabSz="829361" eaLnBrk="1" fontAlgn="base" hangingPunct="1">
              <a:spcBef>
                <a:spcPct val="0"/>
              </a:spcBef>
              <a:spcAft>
                <a:spcPct val="0"/>
              </a:spcAft>
              <a:buNone/>
            </a:pPr>
            <a:r>
              <a:rPr lang="en-US" altLang="fr-FR" sz="1814" b="1" dirty="0">
                <a:solidFill>
                  <a:prstClr val="black"/>
                </a:solidFill>
                <a:latin typeface="Aparajita" pitchFamily="34" charset="0"/>
                <a:ea typeface="Aparajita" pitchFamily="34" charset="0"/>
                <a:cs typeface="Aparajita" pitchFamily="34" charset="0"/>
              </a:rPr>
              <a:t>Purse seiner</a:t>
            </a:r>
          </a:p>
        </p:txBody>
      </p:sp>
      <p:sp>
        <p:nvSpPr>
          <p:cNvPr id="7179" name="ZoneTexte 29"/>
          <p:cNvSpPr txBox="1">
            <a:spLocks noChangeArrowheads="1"/>
          </p:cNvSpPr>
          <p:nvPr/>
        </p:nvSpPr>
        <p:spPr bwMode="auto">
          <a:xfrm>
            <a:off x="8548064" y="5688844"/>
            <a:ext cx="1747976" cy="42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000">
                <a:solidFill>
                  <a:schemeClr val="tx1"/>
                </a:solidFill>
                <a:latin typeface="Calibri" pitchFamily="34" charset="0"/>
              </a:defRPr>
            </a:lvl2pPr>
            <a:lvl3pPr marL="1143000" indent="-228600" eaLnBrk="0" hangingPunct="0">
              <a:spcBef>
                <a:spcPct val="20000"/>
              </a:spcBef>
              <a:buFont typeface="Arial" pitchFamily="34" charset="0"/>
              <a:buChar char="•"/>
              <a:defRPr sz="26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lgn="ctr" defTabSz="829361" eaLnBrk="1" fontAlgn="base" hangingPunct="1">
              <a:spcBef>
                <a:spcPct val="0"/>
              </a:spcBef>
              <a:spcAft>
                <a:spcPct val="0"/>
              </a:spcAft>
              <a:buNone/>
            </a:pPr>
            <a:r>
              <a:rPr lang="fr-FR" altLang="fr-FR" sz="2177" b="1" dirty="0">
                <a:solidFill>
                  <a:prstClr val="black"/>
                </a:solidFill>
                <a:latin typeface="Aparajita" pitchFamily="34" charset="0"/>
                <a:ea typeface="Aparajita" pitchFamily="34" charset="0"/>
                <a:cs typeface="Aparajita" pitchFamily="34" charset="0"/>
              </a:rPr>
              <a:t>(2000-2018)</a:t>
            </a:r>
          </a:p>
        </p:txBody>
      </p:sp>
      <p:pic>
        <p:nvPicPr>
          <p:cNvPr id="13" name="Image 12"/>
          <p:cNvPicPr/>
          <p:nvPr/>
        </p:nvPicPr>
        <p:blipFill>
          <a:blip r:embed="rId6">
            <a:extLst>
              <a:ext uri="{28A0092B-C50C-407E-A947-70E740481C1C}">
                <a14:useLocalDpi xmlns:a14="http://schemas.microsoft.com/office/drawing/2010/main" val="0"/>
              </a:ext>
            </a:extLst>
          </a:blip>
          <a:srcRect/>
          <a:stretch>
            <a:fillRect/>
          </a:stretch>
        </p:blipFill>
        <p:spPr bwMode="auto">
          <a:xfrm>
            <a:off x="1233955" y="1796234"/>
            <a:ext cx="6548928" cy="4485827"/>
          </a:xfrm>
          <a:prstGeom prst="rect">
            <a:avLst/>
          </a:prstGeom>
          <a:noFill/>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 name="CustomShape 4"/>
          <p:cNvSpPr/>
          <p:nvPr/>
        </p:nvSpPr>
        <p:spPr>
          <a:xfrm>
            <a:off x="1436650" y="6669381"/>
            <a:ext cx="1144680" cy="1871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defTabSz="829361" fontAlgn="base">
              <a:spcBef>
                <a:spcPct val="0"/>
              </a:spcBef>
              <a:spcAft>
                <a:spcPct val="0"/>
              </a:spcAft>
              <a:defRPr/>
            </a:pPr>
            <a:fld id="{703CA3FD-E78D-49FB-951E-64A880A01E5C}" type="datetime">
              <a:rPr lang="en-GB" sz="907" spc="-1">
                <a:solidFill>
                  <a:srgbClr val="002060"/>
                </a:solidFill>
                <a:latin typeface="Cambria"/>
                <a:ea typeface="DejaVu Sans"/>
              </a:rPr>
              <a:pPr defTabSz="829361" fontAlgn="base">
                <a:spcBef>
                  <a:spcPct val="0"/>
                </a:spcBef>
                <a:spcAft>
                  <a:spcPct val="0"/>
                </a:spcAft>
                <a:defRPr/>
              </a:pPr>
              <a:t>13/11/2021</a:t>
            </a:fld>
            <a:endParaRPr lang="en-GB" sz="907" spc="-1" dirty="0">
              <a:solidFill>
                <a:prstClr val="black"/>
              </a:solidFill>
              <a:latin typeface="Arial"/>
            </a:endParaRPr>
          </a:p>
        </p:txBody>
      </p:sp>
      <p:sp>
        <p:nvSpPr>
          <p:cNvPr id="108" name="CustomShape 5"/>
          <p:cNvSpPr/>
          <p:nvPr/>
        </p:nvSpPr>
        <p:spPr>
          <a:xfrm>
            <a:off x="10296040" y="6669380"/>
            <a:ext cx="406037" cy="188621"/>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defTabSz="829361" fontAlgn="base">
              <a:spcBef>
                <a:spcPct val="0"/>
              </a:spcBef>
              <a:spcAft>
                <a:spcPct val="0"/>
              </a:spcAft>
              <a:defRPr/>
            </a:pPr>
            <a:fld id="{10AEF582-CD9E-44BA-AB3F-E410100B291F}" type="slidenum">
              <a:rPr lang="en-GB" sz="907" spc="-1">
                <a:solidFill>
                  <a:srgbClr val="002060"/>
                </a:solidFill>
                <a:latin typeface="Cambria"/>
                <a:ea typeface="DejaVu Sans"/>
              </a:rPr>
              <a:pPr algn="r" defTabSz="829361" fontAlgn="base">
                <a:spcBef>
                  <a:spcPct val="0"/>
                </a:spcBef>
                <a:spcAft>
                  <a:spcPct val="0"/>
                </a:spcAft>
                <a:defRPr/>
              </a:pPr>
              <a:t>6</a:t>
            </a:fld>
            <a:endParaRPr lang="en-GB" sz="907" spc="-1">
              <a:solidFill>
                <a:prstClr val="black"/>
              </a:solidFill>
              <a:latin typeface="Arial"/>
            </a:endParaRPr>
          </a:p>
        </p:txBody>
      </p:sp>
      <p:sp>
        <p:nvSpPr>
          <p:cNvPr id="9" name="AutoShape 2"/>
          <p:cNvSpPr>
            <a:spLocks noChangeArrowheads="1"/>
          </p:cNvSpPr>
          <p:nvPr/>
        </p:nvSpPr>
        <p:spPr bwMode="auto">
          <a:xfrm>
            <a:off x="1" y="1029049"/>
            <a:ext cx="12192000" cy="356839"/>
          </a:xfrm>
          <a:prstGeom prst="roundRect">
            <a:avLst>
              <a:gd name="adj" fmla="val 366"/>
            </a:avLst>
          </a:prstGeom>
          <a:solidFill>
            <a:schemeClr val="tx2">
              <a:lumMod val="75000"/>
            </a:schemeClr>
          </a:solidFill>
          <a:ln>
            <a:noFill/>
            <a:headEnd/>
            <a:tailEnd/>
          </a:ln>
          <a:effectLst/>
        </p:spPr>
        <p:style>
          <a:lnRef idx="3">
            <a:schemeClr val="lt1"/>
          </a:lnRef>
          <a:fillRef idx="1">
            <a:schemeClr val="accent5"/>
          </a:fillRef>
          <a:effectRef idx="1">
            <a:schemeClr val="accent5"/>
          </a:effectRef>
          <a:fontRef idx="minor">
            <a:schemeClr val="lt1"/>
          </a:fontRef>
        </p:style>
        <p:txBody>
          <a:bodyPr lIns="81629" tIns="55181" rIns="81629" bIns="40815" anchor="ctr"/>
          <a:lstStyle/>
          <a:p>
            <a:pPr algn="ctr" defTabSz="829361">
              <a:defRPr/>
            </a:pPr>
            <a:r>
              <a:rPr lang="fr-FR" sz="2721" b="1" dirty="0">
                <a:solidFill>
                  <a:srgbClr val="FFFF00"/>
                </a:solidFill>
                <a:latin typeface="Aparajita" panose="020B0604020202020204" pitchFamily="34" charset="0"/>
                <a:cs typeface="Aparajita" panose="020B0604020202020204" pitchFamily="34" charset="0"/>
              </a:rPr>
              <a:t>State of the stocks</a:t>
            </a:r>
          </a:p>
        </p:txBody>
      </p:sp>
      <p:sp>
        <p:nvSpPr>
          <p:cNvPr id="8" name="AutoShape 2"/>
          <p:cNvSpPr>
            <a:spLocks noChangeArrowheads="1"/>
          </p:cNvSpPr>
          <p:nvPr/>
        </p:nvSpPr>
        <p:spPr bwMode="auto">
          <a:xfrm>
            <a:off x="0" y="-5759"/>
            <a:ext cx="12192000" cy="362947"/>
          </a:xfrm>
          <a:prstGeom prst="roundRect">
            <a:avLst>
              <a:gd name="adj" fmla="val 366"/>
            </a:avLst>
          </a:prstGeom>
          <a:solidFill>
            <a:schemeClr val="tx2">
              <a:lumMod val="40000"/>
              <a:lumOff val="60000"/>
            </a:schemeClr>
          </a:solidFill>
          <a:ln>
            <a:noFill/>
            <a:headEnd/>
            <a:tailEnd/>
          </a:ln>
          <a:effectLst/>
        </p:spPr>
        <p:style>
          <a:lnRef idx="3">
            <a:schemeClr val="lt1"/>
          </a:lnRef>
          <a:fillRef idx="1">
            <a:schemeClr val="accent5"/>
          </a:fillRef>
          <a:effectRef idx="1">
            <a:schemeClr val="accent5"/>
          </a:effectRef>
          <a:fontRef idx="minor">
            <a:schemeClr val="lt1"/>
          </a:fontRef>
        </p:style>
        <p:txBody>
          <a:bodyPr lIns="81629" tIns="55181" rIns="81629" bIns="40815" anchor="ctr"/>
          <a:lstStyle/>
          <a:p>
            <a:pPr algn="ctr" defTabSz="829361">
              <a:defRPr/>
            </a:pPr>
            <a:r>
              <a:rPr lang="fr-FR" sz="2721" b="1" dirty="0">
                <a:solidFill>
                  <a:prstClr val="white"/>
                </a:solidFill>
                <a:latin typeface="Aparajita" panose="020B0604020202020204" pitchFamily="34" charset="0"/>
                <a:cs typeface="Aparajita" panose="020B0604020202020204" pitchFamily="34" charset="0"/>
              </a:rPr>
              <a:t>STATE OF THE STOCKS</a:t>
            </a:r>
          </a:p>
        </p:txBody>
      </p:sp>
      <p:pic>
        <p:nvPicPr>
          <p:cNvPr id="9225" name="Pic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873" y="1983667"/>
            <a:ext cx="4398302" cy="439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au 10"/>
          <p:cNvGraphicFramePr>
            <a:graphicFrameLocks noGrp="1"/>
          </p:cNvGraphicFramePr>
          <p:nvPr>
            <p:extLst>
              <p:ext uri="{D42A27DB-BD31-4B8C-83A1-F6EECF244321}">
                <p14:modId xmlns:p14="http://schemas.microsoft.com/office/powerpoint/2010/main" val="3369611229"/>
              </p:ext>
            </p:extLst>
          </p:nvPr>
        </p:nvGraphicFramePr>
        <p:xfrm>
          <a:off x="5428236" y="2203031"/>
          <a:ext cx="6378658" cy="4315453"/>
        </p:xfrm>
        <a:graphic>
          <a:graphicData uri="http://schemas.openxmlformats.org/drawingml/2006/table">
            <a:tbl>
              <a:tblPr>
                <a:tableStyleId>{5C22544A-7EE6-4342-B048-85BDC9FD1C3A}</a:tableStyleId>
              </a:tblPr>
              <a:tblGrid>
                <a:gridCol w="2412283">
                  <a:extLst>
                    <a:ext uri="{9D8B030D-6E8A-4147-A177-3AD203B41FA5}">
                      <a16:colId xmlns:a16="http://schemas.microsoft.com/office/drawing/2014/main" val="20000"/>
                    </a:ext>
                  </a:extLst>
                </a:gridCol>
                <a:gridCol w="2092002">
                  <a:extLst>
                    <a:ext uri="{9D8B030D-6E8A-4147-A177-3AD203B41FA5}">
                      <a16:colId xmlns:a16="http://schemas.microsoft.com/office/drawing/2014/main" val="20001"/>
                    </a:ext>
                  </a:extLst>
                </a:gridCol>
                <a:gridCol w="1770449">
                  <a:extLst>
                    <a:ext uri="{9D8B030D-6E8A-4147-A177-3AD203B41FA5}">
                      <a16:colId xmlns:a16="http://schemas.microsoft.com/office/drawing/2014/main" val="20002"/>
                    </a:ext>
                  </a:extLst>
                </a:gridCol>
                <a:gridCol w="103924">
                  <a:extLst>
                    <a:ext uri="{9D8B030D-6E8A-4147-A177-3AD203B41FA5}">
                      <a16:colId xmlns:a16="http://schemas.microsoft.com/office/drawing/2014/main" val="20003"/>
                    </a:ext>
                  </a:extLst>
                </a:gridCol>
              </a:tblGrid>
              <a:tr h="297106">
                <a:tc>
                  <a:txBody>
                    <a:bodyPr/>
                    <a:lstStyle/>
                    <a:p>
                      <a:pPr algn="ctr">
                        <a:spcAft>
                          <a:spcPts val="0"/>
                        </a:spcAft>
                        <a:tabLst>
                          <a:tab pos="-457200" algn="l"/>
                          <a:tab pos="21526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GB" sz="1300" dirty="0">
                          <a:effectLst/>
                        </a:rPr>
                        <a:t> </a:t>
                      </a:r>
                      <a:endParaRPr lang="fr-FR" sz="1300" dirty="0">
                        <a:effectLst/>
                        <a:latin typeface="Times New Roman"/>
                        <a:ea typeface="Times New Roman"/>
                      </a:endParaRPr>
                    </a:p>
                  </a:txBody>
                  <a:tcPr marL="61412" marR="61412" marT="0" marB="0"/>
                </a:tc>
                <a:tc>
                  <a:txBody>
                    <a:bodyPr/>
                    <a:lstStyle/>
                    <a:p>
                      <a:pPr algn="ctr">
                        <a:spcAft>
                          <a:spcPts val="0"/>
                        </a:spcAft>
                        <a:tabLst>
                          <a:tab pos="215900" algn="l"/>
                        </a:tabLst>
                      </a:pPr>
                      <a:r>
                        <a:rPr lang="en-GB" sz="2000" b="1" dirty="0">
                          <a:effectLst/>
                        </a:rPr>
                        <a:t>East Atlantic</a:t>
                      </a:r>
                      <a:endParaRPr lang="fr-FR" sz="2000" b="1" dirty="0">
                        <a:effectLst/>
                        <a:latin typeface="Times New Roman"/>
                        <a:ea typeface="Times New Roman"/>
                      </a:endParaRPr>
                    </a:p>
                  </a:txBody>
                  <a:tcPr marL="61412" marR="61412" marT="0" marB="0"/>
                </a:tc>
                <a:tc gridSpan="2">
                  <a:txBody>
                    <a:bodyPr/>
                    <a:lstStyle/>
                    <a:p>
                      <a:pPr algn="ctr">
                        <a:spcAft>
                          <a:spcPts val="0"/>
                        </a:spcAft>
                        <a:tabLst>
                          <a:tab pos="215900" algn="l"/>
                        </a:tabLst>
                      </a:pPr>
                      <a:r>
                        <a:rPr lang="en-GB" sz="2000" b="1" dirty="0">
                          <a:effectLst/>
                        </a:rPr>
                        <a:t>West Atlantic</a:t>
                      </a:r>
                      <a:endParaRPr lang="fr-FR" sz="2000" b="1" dirty="0">
                        <a:effectLst/>
                        <a:latin typeface="Times New Roman"/>
                        <a:ea typeface="Times New Roman"/>
                      </a:endParaRPr>
                    </a:p>
                  </a:txBody>
                  <a:tcPr marL="61412" marR="61412" marT="0" marB="0"/>
                </a:tc>
                <a:tc hMerge="1">
                  <a:txBody>
                    <a:bodyPr/>
                    <a:lstStyle/>
                    <a:p>
                      <a:endParaRPr lang="fr-FR"/>
                    </a:p>
                  </a:txBody>
                  <a:tcPr/>
                </a:tc>
                <a:extLst>
                  <a:ext uri="{0D108BD9-81ED-4DB2-BD59-A6C34878D82A}">
                    <a16:rowId xmlns:a16="http://schemas.microsoft.com/office/drawing/2014/main" val="10000"/>
                  </a:ext>
                </a:extLst>
              </a:tr>
              <a:tr h="257492">
                <a:tc>
                  <a:txBody>
                    <a:bodyPr/>
                    <a:lstStyle/>
                    <a:p>
                      <a:pPr algn="ctr">
                        <a:spcAft>
                          <a:spcPts val="0"/>
                        </a:spcAft>
                        <a:tabLst>
                          <a:tab pos="215900" algn="l"/>
                        </a:tabLst>
                      </a:pPr>
                      <a:r>
                        <a:rPr lang="en-GB" sz="1300">
                          <a:effectLst/>
                        </a:rPr>
                        <a:t> </a:t>
                      </a:r>
                      <a:endParaRPr lang="fr-FR" sz="1300">
                        <a:effectLst/>
                        <a:latin typeface="Times New Roman"/>
                        <a:ea typeface="Times New Roman"/>
                      </a:endParaRPr>
                    </a:p>
                  </a:txBody>
                  <a:tcPr marL="61412" marR="61412" marT="0" marB="0"/>
                </a:tc>
                <a:tc>
                  <a:txBody>
                    <a:bodyPr/>
                    <a:lstStyle/>
                    <a:p>
                      <a:pPr algn="ctr">
                        <a:spcAft>
                          <a:spcPts val="0"/>
                        </a:spcAft>
                        <a:tabLst>
                          <a:tab pos="215900" algn="l"/>
                        </a:tabLst>
                      </a:pPr>
                      <a:r>
                        <a:rPr lang="en-GB" sz="1300" dirty="0">
                          <a:effectLst/>
                        </a:rPr>
                        <a:t> </a:t>
                      </a:r>
                      <a:endParaRPr lang="fr-FR" sz="1300"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300" dirty="0">
                          <a:effectLst/>
                        </a:rPr>
                        <a:t> </a:t>
                      </a:r>
                      <a:endParaRPr lang="fr-FR" sz="1300" dirty="0">
                        <a:effectLst/>
                        <a:latin typeface="Times New Roman"/>
                        <a:ea typeface="Times New Roman"/>
                      </a:endParaRPr>
                    </a:p>
                  </a:txBody>
                  <a:tcPr marL="61412" marR="61412" marT="0" marB="0"/>
                </a:tc>
                <a:tc>
                  <a:txBody>
                    <a:bodyPr/>
                    <a:lstStyle/>
                    <a:p>
                      <a:pPr algn="just">
                        <a:spcAft>
                          <a:spcPts val="0"/>
                        </a:spcAft>
                      </a:pPr>
                      <a:r>
                        <a:rPr lang="fr-FR" sz="1300">
                          <a:effectLst/>
                        </a:rPr>
                        <a:t> </a:t>
                      </a:r>
                      <a:endParaRPr lang="fr-FR" sz="1300">
                        <a:effectLst/>
                        <a:latin typeface="Times New Roman"/>
                        <a:ea typeface="Times New Roman"/>
                      </a:endParaRPr>
                    </a:p>
                  </a:txBody>
                  <a:tcPr marL="0" marR="0" marT="0" marB="0" anchor="ctr"/>
                </a:tc>
                <a:extLst>
                  <a:ext uri="{0D108BD9-81ED-4DB2-BD59-A6C34878D82A}">
                    <a16:rowId xmlns:a16="http://schemas.microsoft.com/office/drawing/2014/main" val="10001"/>
                  </a:ext>
                </a:extLst>
              </a:tr>
              <a:tr h="772475">
                <a:tc>
                  <a:txBody>
                    <a:bodyPr/>
                    <a:lstStyle/>
                    <a:p>
                      <a:pPr algn="ctr">
                        <a:spcAft>
                          <a:spcPts val="0"/>
                        </a:spcAft>
                        <a:tabLst>
                          <a:tab pos="215900" algn="l"/>
                        </a:tabLst>
                      </a:pPr>
                      <a:r>
                        <a:rPr lang="en-GB" sz="1600" b="1" dirty="0">
                          <a:effectLst/>
                        </a:rPr>
                        <a:t>Maximum Sustainable Yield (MSY)</a:t>
                      </a: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Probably higher than previous estimates (143,000-170,000)</a:t>
                      </a: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Around 30,000-32,000 t</a:t>
                      </a:r>
                      <a:endParaRPr lang="fr-FR" sz="1600" b="1" dirty="0">
                        <a:effectLst/>
                        <a:latin typeface="Times New Roman"/>
                        <a:ea typeface="Times New Roman"/>
                      </a:endParaRPr>
                    </a:p>
                  </a:txBody>
                  <a:tcPr marL="61412" marR="61412" marT="0" marB="0"/>
                </a:tc>
                <a:tc>
                  <a:txBody>
                    <a:bodyPr/>
                    <a:lstStyle/>
                    <a:p>
                      <a:pPr algn="just">
                        <a:spcAft>
                          <a:spcPts val="0"/>
                        </a:spcAft>
                      </a:pPr>
                      <a:r>
                        <a:rPr lang="fr-FR" sz="1300">
                          <a:effectLst/>
                        </a:rPr>
                        <a:t> </a:t>
                      </a:r>
                      <a:endParaRPr lang="fr-FR" sz="1300">
                        <a:effectLst/>
                        <a:latin typeface="Times New Roman"/>
                        <a:ea typeface="Times New Roman"/>
                      </a:endParaRPr>
                    </a:p>
                  </a:txBody>
                  <a:tcPr marL="0" marR="0" marT="0" marB="0" anchor="ctr"/>
                </a:tc>
                <a:extLst>
                  <a:ext uri="{0D108BD9-81ED-4DB2-BD59-A6C34878D82A}">
                    <a16:rowId xmlns:a16="http://schemas.microsoft.com/office/drawing/2014/main" val="10002"/>
                  </a:ext>
                </a:extLst>
              </a:tr>
              <a:tr h="257492">
                <a:tc>
                  <a:txBody>
                    <a:bodyPr/>
                    <a:lstStyle/>
                    <a:p>
                      <a:pPr algn="ctr">
                        <a:spcAft>
                          <a:spcPts val="0"/>
                        </a:spcAft>
                        <a:tabLst>
                          <a:tab pos="215900" algn="l"/>
                        </a:tabLst>
                      </a:pPr>
                      <a:r>
                        <a:rPr lang="en-GB" sz="1600" b="1" dirty="0">
                          <a:effectLst/>
                        </a:rPr>
                        <a:t>Current yield (2020)</a:t>
                      </a:r>
                    </a:p>
                    <a:p>
                      <a:pPr algn="ctr">
                        <a:spcAft>
                          <a:spcPts val="0"/>
                        </a:spcAft>
                        <a:tabLst>
                          <a:tab pos="215900" algn="l"/>
                        </a:tabLst>
                      </a:pP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solidFill>
                            <a:schemeClr val="tx1"/>
                          </a:solidFill>
                          <a:effectLst/>
                        </a:rPr>
                        <a:t>206,589 t</a:t>
                      </a:r>
                      <a:endParaRPr lang="fr-FR" sz="1600" b="1" dirty="0">
                        <a:solidFill>
                          <a:schemeClr val="tx1"/>
                        </a:solidFill>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solidFill>
                            <a:schemeClr val="tx1"/>
                          </a:solidFill>
                          <a:effectLst/>
                        </a:rPr>
                        <a:t>18,824 t</a:t>
                      </a:r>
                      <a:endParaRPr lang="fr-FR" sz="1600" b="1" dirty="0">
                        <a:solidFill>
                          <a:schemeClr val="tx1"/>
                        </a:solidFill>
                        <a:effectLst/>
                        <a:latin typeface="Times New Roman"/>
                        <a:ea typeface="Times New Roman"/>
                      </a:endParaRPr>
                    </a:p>
                  </a:txBody>
                  <a:tcPr marL="61412" marR="61412" marT="0" marB="0"/>
                </a:tc>
                <a:tc>
                  <a:txBody>
                    <a:bodyPr/>
                    <a:lstStyle/>
                    <a:p>
                      <a:pPr algn="just">
                        <a:spcAft>
                          <a:spcPts val="0"/>
                        </a:spcAft>
                      </a:pPr>
                      <a:r>
                        <a:rPr lang="fr-FR" sz="1300">
                          <a:effectLst/>
                        </a:rPr>
                        <a:t> </a:t>
                      </a:r>
                      <a:endParaRPr lang="fr-FR" sz="1300">
                        <a:effectLst/>
                        <a:latin typeface="Times New Roman"/>
                        <a:ea typeface="Times New Roman"/>
                      </a:endParaRPr>
                    </a:p>
                  </a:txBody>
                  <a:tcPr marL="0" marR="0" marT="0" marB="0" anchor="ctr"/>
                </a:tc>
                <a:extLst>
                  <a:ext uri="{0D108BD9-81ED-4DB2-BD59-A6C34878D82A}">
                    <a16:rowId xmlns:a16="http://schemas.microsoft.com/office/drawing/2014/main" val="10003"/>
                  </a:ext>
                </a:extLst>
              </a:tr>
              <a:tr h="514983">
                <a:tc>
                  <a:txBody>
                    <a:bodyPr/>
                    <a:lstStyle/>
                    <a:p>
                      <a:pPr algn="ctr">
                        <a:spcAft>
                          <a:spcPts val="0"/>
                        </a:spcAft>
                        <a:tabLst>
                          <a:tab pos="215900" algn="l"/>
                        </a:tabLst>
                      </a:pPr>
                      <a:r>
                        <a:rPr lang="en-GB" sz="1600" b="1" dirty="0">
                          <a:effectLst/>
                        </a:rPr>
                        <a:t>Current Replacement Yield</a:t>
                      </a: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a:effectLst/>
                        </a:rPr>
                        <a:t>Unknown</a:t>
                      </a:r>
                      <a:endParaRPr lang="fr-FR" sz="1600" b="1">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Somewhat below</a:t>
                      </a:r>
                      <a:endParaRPr lang="fr-FR" sz="1600" b="1" dirty="0">
                        <a:effectLst/>
                      </a:endParaRPr>
                    </a:p>
                    <a:p>
                      <a:pPr algn="ctr">
                        <a:spcAft>
                          <a:spcPts val="0"/>
                        </a:spcAft>
                        <a:tabLst>
                          <a:tab pos="215900" algn="l"/>
                        </a:tabLst>
                      </a:pPr>
                      <a:r>
                        <a:rPr lang="en-GB" sz="1600" b="1" dirty="0">
                          <a:effectLst/>
                        </a:rPr>
                        <a:t>32,000 t</a:t>
                      </a:r>
                      <a:endParaRPr lang="fr-FR" sz="1600" b="1" dirty="0">
                        <a:effectLst/>
                        <a:latin typeface="Times New Roman"/>
                        <a:ea typeface="Times New Roman"/>
                      </a:endParaRPr>
                    </a:p>
                  </a:txBody>
                  <a:tcPr marL="61412" marR="61412" marT="0" marB="0"/>
                </a:tc>
                <a:tc>
                  <a:txBody>
                    <a:bodyPr/>
                    <a:lstStyle/>
                    <a:p>
                      <a:pPr algn="just">
                        <a:spcAft>
                          <a:spcPts val="0"/>
                        </a:spcAft>
                      </a:pPr>
                      <a:r>
                        <a:rPr lang="fr-FR" sz="1300">
                          <a:effectLst/>
                        </a:rPr>
                        <a:t> </a:t>
                      </a:r>
                      <a:endParaRPr lang="fr-FR" sz="1300">
                        <a:effectLst/>
                        <a:latin typeface="Times New Roman"/>
                        <a:ea typeface="Times New Roman"/>
                      </a:endParaRPr>
                    </a:p>
                  </a:txBody>
                  <a:tcPr marL="0" marR="0" marT="0" marB="0" anchor="ctr"/>
                </a:tc>
                <a:extLst>
                  <a:ext uri="{0D108BD9-81ED-4DB2-BD59-A6C34878D82A}">
                    <a16:rowId xmlns:a16="http://schemas.microsoft.com/office/drawing/2014/main" val="10004"/>
                  </a:ext>
                </a:extLst>
              </a:tr>
              <a:tr h="514983">
                <a:tc>
                  <a:txBody>
                    <a:bodyPr/>
                    <a:lstStyle/>
                    <a:p>
                      <a:pPr algn="ctr">
                        <a:spcAft>
                          <a:spcPts val="0"/>
                        </a:spcAft>
                        <a:tabLst>
                          <a:tab pos="215900" algn="l"/>
                        </a:tabLst>
                      </a:pPr>
                      <a:r>
                        <a:rPr lang="en-GB" sz="1600" b="1" dirty="0">
                          <a:effectLst/>
                        </a:rPr>
                        <a:t>Relative Biomass (B</a:t>
                      </a:r>
                      <a:r>
                        <a:rPr lang="en-GB" sz="1600" b="1" baseline="-25000" dirty="0">
                          <a:effectLst/>
                        </a:rPr>
                        <a:t>2013</a:t>
                      </a:r>
                      <a:r>
                        <a:rPr lang="en-GB" sz="1600" b="1" dirty="0">
                          <a:effectLst/>
                        </a:rPr>
                        <a:t>/B</a:t>
                      </a:r>
                      <a:r>
                        <a:rPr lang="en-GB" sz="1600" b="1" baseline="-25000" dirty="0">
                          <a:effectLst/>
                        </a:rPr>
                        <a:t>MSY</a:t>
                      </a:r>
                      <a:r>
                        <a:rPr lang="en-GB" sz="1600" b="1" dirty="0">
                          <a:effectLst/>
                        </a:rPr>
                        <a:t>)</a:t>
                      </a:r>
                    </a:p>
                    <a:p>
                      <a:pPr algn="ctr">
                        <a:spcAft>
                          <a:spcPts val="0"/>
                        </a:spcAft>
                        <a:tabLst>
                          <a:tab pos="215900" algn="l"/>
                        </a:tabLst>
                      </a:pP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Likely &gt;1</a:t>
                      </a: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Probably close to 1.3</a:t>
                      </a:r>
                      <a:endParaRPr lang="fr-FR" sz="1600" b="1" dirty="0">
                        <a:effectLst/>
                        <a:latin typeface="Times New Roman"/>
                        <a:ea typeface="Times New Roman"/>
                      </a:endParaRPr>
                    </a:p>
                  </a:txBody>
                  <a:tcPr marL="61412" marR="61412" marT="0" marB="0"/>
                </a:tc>
                <a:tc>
                  <a:txBody>
                    <a:bodyPr/>
                    <a:lstStyle/>
                    <a:p>
                      <a:pPr algn="just">
                        <a:spcAft>
                          <a:spcPts val="0"/>
                        </a:spcAft>
                      </a:pPr>
                      <a:r>
                        <a:rPr lang="fr-FR" sz="1300">
                          <a:effectLst/>
                        </a:rPr>
                        <a:t> </a:t>
                      </a:r>
                      <a:endParaRPr lang="fr-FR" sz="1300">
                        <a:effectLst/>
                        <a:latin typeface="Times New Roman"/>
                        <a:ea typeface="Times New Roman"/>
                      </a:endParaRPr>
                    </a:p>
                  </a:txBody>
                  <a:tcPr marL="0" marR="0" marT="0" marB="0" anchor="ctr"/>
                </a:tc>
                <a:extLst>
                  <a:ext uri="{0D108BD9-81ED-4DB2-BD59-A6C34878D82A}">
                    <a16:rowId xmlns:a16="http://schemas.microsoft.com/office/drawing/2014/main" val="10005"/>
                  </a:ext>
                </a:extLst>
              </a:tr>
              <a:tr h="514983">
                <a:tc>
                  <a:txBody>
                    <a:bodyPr/>
                    <a:lstStyle/>
                    <a:p>
                      <a:pPr algn="ctr">
                        <a:spcAft>
                          <a:spcPts val="0"/>
                        </a:spcAft>
                        <a:tabLst>
                          <a:tab pos="215900" algn="l"/>
                        </a:tabLst>
                      </a:pPr>
                      <a:r>
                        <a:rPr lang="en-GB" sz="1600" b="1" dirty="0">
                          <a:effectLst/>
                        </a:rPr>
                        <a:t>Mortality due to fishing (F</a:t>
                      </a:r>
                      <a:r>
                        <a:rPr lang="en-GB" sz="1600" b="1" baseline="-25000" dirty="0">
                          <a:effectLst/>
                        </a:rPr>
                        <a:t>2013</a:t>
                      </a:r>
                      <a:r>
                        <a:rPr lang="en-GB" sz="1600" b="1" dirty="0">
                          <a:effectLst/>
                        </a:rPr>
                        <a:t>/F</a:t>
                      </a:r>
                      <a:r>
                        <a:rPr lang="en-GB" sz="1600" b="1" baseline="-25000" dirty="0">
                          <a:effectLst/>
                        </a:rPr>
                        <a:t>MSY</a:t>
                      </a:r>
                      <a:r>
                        <a:rPr lang="en-GB" sz="1600" b="1" dirty="0">
                          <a:effectLst/>
                        </a:rPr>
                        <a:t>)</a:t>
                      </a:r>
                    </a:p>
                    <a:p>
                      <a:pPr algn="ctr">
                        <a:spcAft>
                          <a:spcPts val="0"/>
                        </a:spcAft>
                        <a:tabLst>
                          <a:tab pos="215900" algn="l"/>
                        </a:tabLst>
                      </a:pP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a:effectLst/>
                        </a:rPr>
                        <a:t>Likely &lt;1</a:t>
                      </a:r>
                      <a:endParaRPr lang="fr-FR" sz="1600" b="1">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Probably close to 0.7</a:t>
                      </a:r>
                      <a:endParaRPr lang="fr-FR" sz="1600" b="1" dirty="0">
                        <a:effectLst/>
                        <a:latin typeface="Times New Roman"/>
                        <a:ea typeface="Times New Roman"/>
                      </a:endParaRPr>
                    </a:p>
                  </a:txBody>
                  <a:tcPr marL="61412" marR="61412" marT="0" marB="0"/>
                </a:tc>
                <a:tc>
                  <a:txBody>
                    <a:bodyPr/>
                    <a:lstStyle/>
                    <a:p>
                      <a:pPr algn="just">
                        <a:spcAft>
                          <a:spcPts val="0"/>
                        </a:spcAft>
                      </a:pPr>
                      <a:r>
                        <a:rPr lang="fr-FR" sz="1300">
                          <a:effectLst/>
                        </a:rPr>
                        <a:t> </a:t>
                      </a:r>
                      <a:endParaRPr lang="fr-FR" sz="1300">
                        <a:effectLst/>
                        <a:latin typeface="Times New Roman"/>
                        <a:ea typeface="Times New Roman"/>
                      </a:endParaRPr>
                    </a:p>
                  </a:txBody>
                  <a:tcPr marL="0" marR="0" marT="0" marB="0" anchor="ctr"/>
                </a:tc>
                <a:extLst>
                  <a:ext uri="{0D108BD9-81ED-4DB2-BD59-A6C34878D82A}">
                    <a16:rowId xmlns:a16="http://schemas.microsoft.com/office/drawing/2014/main" val="10006"/>
                  </a:ext>
                </a:extLst>
              </a:tr>
              <a:tr h="514983">
                <a:tc>
                  <a:txBody>
                    <a:bodyPr/>
                    <a:lstStyle/>
                    <a:p>
                      <a:pPr algn="ctr">
                        <a:spcAft>
                          <a:spcPts val="0"/>
                        </a:spcAft>
                        <a:tabLst>
                          <a:tab pos="215900" algn="l"/>
                        </a:tabLst>
                      </a:pPr>
                      <a:r>
                        <a:rPr lang="en-GB" sz="1600" b="1" dirty="0">
                          <a:effectLst/>
                        </a:rPr>
                        <a:t>Management measures in force</a:t>
                      </a: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Rec. 16-01</a:t>
                      </a:r>
                      <a:endParaRPr lang="fr-FR" sz="1600" b="1" dirty="0">
                        <a:effectLst/>
                      </a:endParaRPr>
                    </a:p>
                    <a:p>
                      <a:pPr algn="ctr">
                        <a:spcAft>
                          <a:spcPts val="0"/>
                        </a:spcAft>
                        <a:tabLst>
                          <a:tab pos="215900" algn="l"/>
                        </a:tabLst>
                      </a:pPr>
                      <a:r>
                        <a:rPr lang="en-GB" sz="1600" b="1" dirty="0">
                          <a:effectLst/>
                        </a:rPr>
                        <a:t> </a:t>
                      </a:r>
                      <a:endParaRPr lang="fr-FR" sz="1600" b="1" dirty="0">
                        <a:effectLst/>
                        <a:latin typeface="Times New Roman"/>
                        <a:ea typeface="Times New Roman"/>
                      </a:endParaRPr>
                    </a:p>
                  </a:txBody>
                  <a:tcPr marL="61412" marR="61412" marT="0" marB="0"/>
                </a:tc>
                <a:tc>
                  <a:txBody>
                    <a:bodyPr/>
                    <a:lstStyle/>
                    <a:p>
                      <a:pPr algn="ctr">
                        <a:spcAft>
                          <a:spcPts val="0"/>
                        </a:spcAft>
                        <a:tabLst>
                          <a:tab pos="215900" algn="l"/>
                        </a:tabLst>
                      </a:pPr>
                      <a:r>
                        <a:rPr lang="en-GB" sz="1600" b="1" dirty="0">
                          <a:effectLst/>
                        </a:rPr>
                        <a:t>None</a:t>
                      </a:r>
                      <a:endParaRPr lang="fr-FR" sz="1600" b="1" dirty="0">
                        <a:effectLst/>
                      </a:endParaRPr>
                    </a:p>
                    <a:p>
                      <a:pPr algn="ctr">
                        <a:spcAft>
                          <a:spcPts val="0"/>
                        </a:spcAft>
                        <a:tabLst>
                          <a:tab pos="215900" algn="l"/>
                        </a:tabLst>
                      </a:pPr>
                      <a:r>
                        <a:rPr lang="en-GB" sz="1600" b="1" dirty="0">
                          <a:effectLst/>
                        </a:rPr>
                        <a:t> </a:t>
                      </a:r>
                      <a:endParaRPr lang="fr-FR" sz="1600" b="1" dirty="0">
                        <a:effectLst/>
                        <a:latin typeface="Times New Roman"/>
                        <a:ea typeface="Times New Roman"/>
                      </a:endParaRPr>
                    </a:p>
                  </a:txBody>
                  <a:tcPr marL="61412" marR="61412" marT="0" marB="0"/>
                </a:tc>
                <a:tc>
                  <a:txBody>
                    <a:bodyPr/>
                    <a:lstStyle/>
                    <a:p>
                      <a:pPr algn="just">
                        <a:spcAft>
                          <a:spcPts val="0"/>
                        </a:spcAft>
                      </a:pPr>
                      <a:r>
                        <a:rPr lang="fr-FR" sz="1300" dirty="0">
                          <a:effectLst/>
                        </a:rPr>
                        <a:t> </a:t>
                      </a:r>
                      <a:endParaRPr lang="fr-FR" sz="1300" dirty="0">
                        <a:effectLst/>
                        <a:latin typeface="Times New Roman"/>
                        <a:ea typeface="Times New Roman"/>
                      </a:endParaRPr>
                    </a:p>
                  </a:txBody>
                  <a:tcPr marL="0" marR="0" marT="0" marB="0" anchor="ct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B68A69FC-0F74-4472-98E5-395ABE6EE34C}"/>
              </a:ext>
            </a:extLst>
          </p:cNvPr>
          <p:cNvSpPr txBox="1"/>
          <p:nvPr/>
        </p:nvSpPr>
        <p:spPr>
          <a:xfrm>
            <a:off x="1352550" y="1562100"/>
            <a:ext cx="3267075" cy="400110"/>
          </a:xfrm>
          <a:prstGeom prst="rect">
            <a:avLst/>
          </a:prstGeom>
          <a:noFill/>
        </p:spPr>
        <p:txBody>
          <a:bodyPr wrap="square" rtlCol="0">
            <a:spAutoFit/>
          </a:bodyPr>
          <a:lstStyle/>
          <a:p>
            <a:r>
              <a:rPr lang="en-CA" sz="2000" b="1" dirty="0"/>
              <a:t>Western Skipjack</a:t>
            </a:r>
          </a:p>
        </p:txBody>
      </p:sp>
      <p:pic>
        <p:nvPicPr>
          <p:cNvPr id="9219"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b="24002"/>
          <a:stretch>
            <a:fillRect/>
          </a:stretch>
        </p:blipFill>
        <p:spPr bwMode="auto">
          <a:xfrm>
            <a:off x="0" y="0"/>
            <a:ext cx="12192000" cy="109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age 2" descr="Katsuwonus pelamis1Mare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5175" y="0"/>
            <a:ext cx="270660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FFEDA11-4ECB-4DB3-B5BE-77B3B29F463F}"/>
              </a:ext>
            </a:extLst>
          </p:cNvPr>
          <p:cNvSpPr txBox="1"/>
          <p:nvPr/>
        </p:nvSpPr>
        <p:spPr>
          <a:xfrm>
            <a:off x="5602014" y="1597572"/>
            <a:ext cx="6053958" cy="400110"/>
          </a:xfrm>
          <a:prstGeom prst="rect">
            <a:avLst/>
          </a:prstGeom>
          <a:noFill/>
        </p:spPr>
        <p:txBody>
          <a:bodyPr wrap="square" rtlCol="0">
            <a:spAutoFit/>
          </a:bodyPr>
          <a:lstStyle/>
          <a:p>
            <a:r>
              <a:rPr lang="en-CA" sz="2000" b="1" dirty="0"/>
              <a:t>Likely Not Overfished and Overfishing not occurring</a:t>
            </a:r>
            <a:r>
              <a:rPr lang="en-CA" dirty="0"/>
              <a:t>. </a:t>
            </a:r>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3578031" cy="461665"/>
          </a:xfrm>
          <a:prstGeom prst="rect">
            <a:avLst/>
          </a:prstGeom>
        </p:spPr>
        <p:txBody>
          <a:bodyPr wrap="none">
            <a:spAutoFit/>
          </a:bodyPr>
          <a:lstStyle/>
          <a:p>
            <a:pPr lvl="0"/>
            <a:r>
              <a:rPr lang="en-CA" sz="2400" b="1" i="1" dirty="0">
                <a:solidFill>
                  <a:schemeClr val="bg1"/>
                </a:solidFill>
                <a:latin typeface="Arial" panose="020B0604020202020204" pitchFamily="34" charset="0"/>
              </a:rPr>
              <a:t>YFT Stock Assessment</a:t>
            </a:r>
            <a:endPar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56C1A8C-3E30-42F7-B252-86CBB6138011}"/>
              </a:ext>
            </a:extLst>
          </p:cNvPr>
          <p:cNvPicPr>
            <a:picLocks noChangeAspect="1"/>
          </p:cNvPicPr>
          <p:nvPr/>
        </p:nvPicPr>
        <p:blipFill>
          <a:blip r:embed="rId3"/>
          <a:stretch>
            <a:fillRect/>
          </a:stretch>
        </p:blipFill>
        <p:spPr>
          <a:xfrm>
            <a:off x="284044" y="2540001"/>
            <a:ext cx="4194412" cy="2901948"/>
          </a:xfrm>
          <a:prstGeom prst="rect">
            <a:avLst/>
          </a:prstGeom>
        </p:spPr>
      </p:pic>
      <p:sp>
        <p:nvSpPr>
          <p:cNvPr id="3" name="TextBox 2">
            <a:extLst>
              <a:ext uri="{FF2B5EF4-FFF2-40B4-BE49-F238E27FC236}">
                <a16:creationId xmlns:a16="http://schemas.microsoft.com/office/drawing/2014/main" id="{AD3E0D23-30D0-4DF1-ACE4-96072D578B38}"/>
              </a:ext>
            </a:extLst>
          </p:cNvPr>
          <p:cNvSpPr txBox="1"/>
          <p:nvPr/>
        </p:nvSpPr>
        <p:spPr>
          <a:xfrm>
            <a:off x="2781300" y="4905375"/>
            <a:ext cx="1971675" cy="369332"/>
          </a:xfrm>
          <a:prstGeom prst="rect">
            <a:avLst/>
          </a:prstGeom>
          <a:noFill/>
        </p:spPr>
        <p:txBody>
          <a:bodyPr wrap="square" rtlCol="0">
            <a:spAutoFit/>
          </a:bodyPr>
          <a:lstStyle/>
          <a:p>
            <a:r>
              <a:rPr lang="en-CA" dirty="0">
                <a:solidFill>
                  <a:schemeClr val="bg1"/>
                </a:solidFill>
              </a:rPr>
              <a:t>Yellowfin Tuna</a:t>
            </a:r>
          </a:p>
        </p:txBody>
      </p:sp>
      <p:sp>
        <p:nvSpPr>
          <p:cNvPr id="6" name="TextBox 5">
            <a:extLst>
              <a:ext uri="{FF2B5EF4-FFF2-40B4-BE49-F238E27FC236}">
                <a16:creationId xmlns:a16="http://schemas.microsoft.com/office/drawing/2014/main" id="{DF60F160-6744-4633-980B-9FBEA681B543}"/>
              </a:ext>
            </a:extLst>
          </p:cNvPr>
          <p:cNvSpPr txBox="1"/>
          <p:nvPr/>
        </p:nvSpPr>
        <p:spPr>
          <a:xfrm>
            <a:off x="4857750" y="2362200"/>
            <a:ext cx="7334250" cy="3416320"/>
          </a:xfrm>
          <a:prstGeom prst="rect">
            <a:avLst/>
          </a:prstGeom>
          <a:solidFill>
            <a:schemeClr val="bg1"/>
          </a:solidFill>
        </p:spPr>
        <p:txBody>
          <a:bodyPr wrap="square" rtlCol="0">
            <a:spAutoFit/>
          </a:bodyPr>
          <a:lstStyle/>
          <a:p>
            <a:pPr marL="285750" indent="-285750" defTabSz="914400">
              <a:buFont typeface="Arial" panose="020B0604020202020204" pitchFamily="34" charset="0"/>
              <a:buChar char="•"/>
            </a:pPr>
            <a:r>
              <a:rPr lang="en-US" sz="2400" dirty="0">
                <a:latin typeface="Calibri"/>
              </a:rPr>
              <a:t>Ages up to 18 years were observed in otoliths and  validated using 14C bomb radiocarbon. </a:t>
            </a:r>
          </a:p>
          <a:p>
            <a:pPr marL="285750" indent="-285750" defTabSz="914400">
              <a:buFont typeface="Arial" panose="020B0604020202020204" pitchFamily="34" charset="0"/>
              <a:buChar char="•"/>
            </a:pPr>
            <a:r>
              <a:rPr lang="en-US" sz="2400" dirty="0">
                <a:latin typeface="Calibri"/>
              </a:rPr>
              <a:t>Growth of YFT better estimated using a Richards function than a von </a:t>
            </a:r>
            <a:r>
              <a:rPr lang="en-US" sz="2400" dirty="0" err="1">
                <a:latin typeface="Calibri"/>
              </a:rPr>
              <a:t>Bertalanffy</a:t>
            </a:r>
            <a:r>
              <a:rPr lang="en-US" sz="2400" dirty="0">
                <a:latin typeface="Calibri"/>
              </a:rPr>
              <a:t> function (AOTTP information)</a:t>
            </a:r>
          </a:p>
          <a:p>
            <a:pPr marL="285750" indent="-285750" defTabSz="914400">
              <a:buFont typeface="Arial" panose="020B0604020202020204" pitchFamily="34" charset="0"/>
              <a:buChar char="•"/>
            </a:pPr>
            <a:r>
              <a:rPr lang="en-US" sz="2400" dirty="0">
                <a:latin typeface="Calibri"/>
              </a:rPr>
              <a:t>Age-specific natural mortality function (e.g. Lorenzen) based on T max of 18 rather than 11 used in previous assessment.</a:t>
            </a:r>
          </a:p>
          <a:p>
            <a:pPr marL="285750" indent="-285750" defTabSz="914400">
              <a:buFont typeface="Arial" panose="020B0604020202020204" pitchFamily="34" charset="0"/>
              <a:buChar char="•"/>
            </a:pPr>
            <a:r>
              <a:rPr lang="en-US" sz="2400" dirty="0">
                <a:latin typeface="Calibri"/>
              </a:rPr>
              <a:t>Several New Indices used in the 2019 assessment.</a:t>
            </a:r>
          </a:p>
        </p:txBody>
      </p:sp>
      <p:sp>
        <p:nvSpPr>
          <p:cNvPr id="7" name="TextBox 6">
            <a:extLst>
              <a:ext uri="{FF2B5EF4-FFF2-40B4-BE49-F238E27FC236}">
                <a16:creationId xmlns:a16="http://schemas.microsoft.com/office/drawing/2014/main" id="{C85827E7-8742-48BE-AD10-B02A74D3BF2D}"/>
              </a:ext>
            </a:extLst>
          </p:cNvPr>
          <p:cNvSpPr txBox="1"/>
          <p:nvPr/>
        </p:nvSpPr>
        <p:spPr>
          <a:xfrm>
            <a:off x="2733675" y="1524000"/>
            <a:ext cx="8629650" cy="461665"/>
          </a:xfrm>
          <a:prstGeom prst="rect">
            <a:avLst/>
          </a:prstGeom>
          <a:noFill/>
        </p:spPr>
        <p:txBody>
          <a:bodyPr wrap="square" rtlCol="0">
            <a:spAutoFit/>
          </a:bodyPr>
          <a:lstStyle/>
          <a:p>
            <a:r>
              <a:rPr lang="en-CA" sz="2400" b="1" dirty="0"/>
              <a:t>Stock Assessment 2019 – Input data up to 1950-2018</a:t>
            </a:r>
          </a:p>
        </p:txBody>
      </p:sp>
    </p:spTree>
    <p:extLst>
      <p:ext uri="{BB962C8B-B14F-4D97-AF65-F5344CB8AC3E}">
        <p14:creationId xmlns:p14="http://schemas.microsoft.com/office/powerpoint/2010/main" val="248633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4">
                <a:lumMod val="60000"/>
                <a:lumOff val="40000"/>
              </a:schemeClr>
            </a:gs>
            <a:gs pos="100000">
              <a:schemeClr val="accent3">
                <a:lumMod val="40000"/>
                <a:lumOff val="60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3310522"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YFT Fishery </a:t>
            </a:r>
            <a:r>
              <a:rPr lang="en-CA" sz="2400" b="1" i="1" dirty="0">
                <a:solidFill>
                  <a:prstClr val="white"/>
                </a:solidFill>
                <a:latin typeface="Century Gothic" panose="020B0502020202020204"/>
              </a:rPr>
              <a:t>I</a:t>
            </a:r>
            <a:r>
              <a:rPr kumimoji="0" lang="en-CA" sz="2400" b="1" i="1" u="none" strike="noStrike" kern="1200" cap="none" spc="0" normalizeH="0" baseline="0" noProof="0" dirty="0" err="1">
                <a:ln>
                  <a:noFill/>
                </a:ln>
                <a:solidFill>
                  <a:prstClr val="white"/>
                </a:solidFill>
                <a:effectLst/>
                <a:uLnTx/>
                <a:uFillTx/>
                <a:latin typeface="Century Gothic" panose="020B0502020202020204"/>
                <a:ea typeface="+mn-ea"/>
                <a:cs typeface="+mn-cs"/>
              </a:rPr>
              <a:t>ndicators</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FCAD3D8E-E761-4A3E-810A-74A5CCB3588D}"/>
              </a:ext>
            </a:extLst>
          </p:cNvPr>
          <p:cNvSpPr/>
          <p:nvPr/>
        </p:nvSpPr>
        <p:spPr>
          <a:xfrm>
            <a:off x="190500" y="1433106"/>
            <a:ext cx="5038725" cy="5262979"/>
          </a:xfrm>
          <a:prstGeom prst="rect">
            <a:avLst/>
          </a:prstGeom>
          <a:solidFill>
            <a:schemeClr val="bg1"/>
          </a:solidFill>
          <a:ln w="25400">
            <a:solidFill>
              <a:schemeClr val="accent1">
                <a:shade val="50000"/>
              </a:schemeClr>
            </a:solidFill>
          </a:ln>
        </p:spPr>
        <p:txBody>
          <a:bodyPr wrap="square">
            <a:spAutoFit/>
          </a:bodyPr>
          <a:lstStyle/>
          <a:p>
            <a:pPr marL="342900" indent="-342900">
              <a:buFont typeface="Wingdings" panose="05000000000000000000" pitchFamily="2" charset="2"/>
              <a:buChar char="§"/>
            </a:pPr>
            <a:r>
              <a:rPr lang="en-US" sz="2400" dirty="0"/>
              <a:t>3 Major Gears (PS, BB, LL)</a:t>
            </a:r>
          </a:p>
          <a:p>
            <a:pPr marL="342900" indent="-342900">
              <a:buFont typeface="Wingdings" panose="05000000000000000000" pitchFamily="2" charset="2"/>
              <a:buChar char="§"/>
            </a:pPr>
            <a:r>
              <a:rPr lang="en-US" sz="2400" dirty="0"/>
              <a:t>Highest landings (194,000 t) in 1990. </a:t>
            </a:r>
          </a:p>
          <a:p>
            <a:pPr marL="342900" indent="-342900">
              <a:buFont typeface="Wingdings" panose="05000000000000000000" pitchFamily="2" charset="2"/>
              <a:buChar char="§"/>
            </a:pPr>
            <a:r>
              <a:rPr lang="en-US" sz="2400" dirty="0"/>
              <a:t>Decreased to 100,000 t by 2007. </a:t>
            </a:r>
          </a:p>
          <a:p>
            <a:pPr marL="342900" indent="-342900">
              <a:buFont typeface="Wingdings" panose="05000000000000000000" pitchFamily="2" charset="2"/>
              <a:buChar char="§"/>
            </a:pPr>
            <a:r>
              <a:rPr lang="en-US" sz="2400" dirty="0"/>
              <a:t>A TAC of 110,000 t was adopted in 2012.</a:t>
            </a:r>
          </a:p>
          <a:p>
            <a:pPr marL="342900" indent="-342900">
              <a:buFont typeface="Wingdings" panose="05000000000000000000" pitchFamily="2" charset="2"/>
              <a:buChar char="§"/>
            </a:pPr>
            <a:r>
              <a:rPr lang="en-US" sz="2400" dirty="0"/>
              <a:t>Purse seine vessels targeting tropical tunas in the eastern Atlantic has increased in the last five years.</a:t>
            </a:r>
          </a:p>
          <a:p>
            <a:pPr marL="342900" indent="-342900">
              <a:buFont typeface="Wingdings" panose="05000000000000000000" pitchFamily="2" charset="2"/>
              <a:buChar char="§"/>
            </a:pPr>
            <a:r>
              <a:rPr lang="en-US" sz="2400" dirty="0"/>
              <a:t>Catches increased from 135,312 in 2019 to 149,202t in 2020,  mainly in the East.</a:t>
            </a:r>
          </a:p>
        </p:txBody>
      </p:sp>
      <p:pic>
        <p:nvPicPr>
          <p:cNvPr id="3" name="Picture 2">
            <a:extLst>
              <a:ext uri="{FF2B5EF4-FFF2-40B4-BE49-F238E27FC236}">
                <a16:creationId xmlns:a16="http://schemas.microsoft.com/office/drawing/2014/main" id="{8FAB9D13-7BFD-4D64-B73C-24C00CF1C856}"/>
              </a:ext>
            </a:extLst>
          </p:cNvPr>
          <p:cNvPicPr>
            <a:picLocks noChangeAspect="1"/>
          </p:cNvPicPr>
          <p:nvPr/>
        </p:nvPicPr>
        <p:blipFill>
          <a:blip r:embed="rId3"/>
          <a:stretch>
            <a:fillRect/>
          </a:stretch>
        </p:blipFill>
        <p:spPr>
          <a:xfrm>
            <a:off x="5886819" y="1335444"/>
            <a:ext cx="5877053" cy="2959465"/>
          </a:xfrm>
          <a:prstGeom prst="rect">
            <a:avLst/>
          </a:prstGeom>
        </p:spPr>
      </p:pic>
      <p:pic>
        <p:nvPicPr>
          <p:cNvPr id="7" name="Picture 6">
            <a:extLst>
              <a:ext uri="{FF2B5EF4-FFF2-40B4-BE49-F238E27FC236}">
                <a16:creationId xmlns:a16="http://schemas.microsoft.com/office/drawing/2014/main" id="{AC6BE820-2CE1-4CD0-BF05-9FFA3194652F}"/>
              </a:ext>
            </a:extLst>
          </p:cNvPr>
          <p:cNvPicPr>
            <a:picLocks noChangeAspect="1"/>
          </p:cNvPicPr>
          <p:nvPr/>
        </p:nvPicPr>
        <p:blipFill>
          <a:blip r:embed="rId4"/>
          <a:stretch>
            <a:fillRect/>
          </a:stretch>
        </p:blipFill>
        <p:spPr>
          <a:xfrm>
            <a:off x="5900673" y="4156365"/>
            <a:ext cx="5877053" cy="2701636"/>
          </a:xfrm>
          <a:prstGeom prst="rect">
            <a:avLst/>
          </a:prstGeom>
        </p:spPr>
      </p:pic>
    </p:spTree>
    <p:extLst>
      <p:ext uri="{BB962C8B-B14F-4D97-AF65-F5344CB8AC3E}">
        <p14:creationId xmlns:p14="http://schemas.microsoft.com/office/powerpoint/2010/main" val="223505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AB72B-69A6-45BD-B2C8-AC9CC1119113}"/>
              </a:ext>
            </a:extLst>
          </p:cNvPr>
          <p:cNvPicPr>
            <a:picLocks noChangeAspect="1"/>
          </p:cNvPicPr>
          <p:nvPr/>
        </p:nvPicPr>
        <p:blipFill>
          <a:blip r:embed="rId2"/>
          <a:stretch>
            <a:fillRect/>
          </a:stretch>
        </p:blipFill>
        <p:spPr>
          <a:xfrm>
            <a:off x="0" y="0"/>
            <a:ext cx="12192000" cy="1280160"/>
          </a:xfrm>
          <a:prstGeom prst="rect">
            <a:avLst/>
          </a:prstGeom>
        </p:spPr>
      </p:pic>
      <p:sp>
        <p:nvSpPr>
          <p:cNvPr id="5" name="Rectangle 4">
            <a:extLst>
              <a:ext uri="{FF2B5EF4-FFF2-40B4-BE49-F238E27FC236}">
                <a16:creationId xmlns:a16="http://schemas.microsoft.com/office/drawing/2014/main" id="{C0740CE2-7D98-4F37-AD75-462EA96625A7}"/>
              </a:ext>
            </a:extLst>
          </p:cNvPr>
          <p:cNvSpPr/>
          <p:nvPr/>
        </p:nvSpPr>
        <p:spPr>
          <a:xfrm>
            <a:off x="6036698" y="581655"/>
            <a:ext cx="3377848"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Century Gothic" panose="020B0502020202020204"/>
                <a:ea typeface="+mn-ea"/>
                <a:cs typeface="+mn-cs"/>
              </a:rPr>
              <a:t>YFT Stock Assessment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299BEDDA-CF05-4DE4-962D-747725A25F92}"/>
              </a:ext>
            </a:extLst>
          </p:cNvPr>
          <p:cNvPicPr>
            <a:picLocks noChangeAspect="1"/>
          </p:cNvPicPr>
          <p:nvPr/>
        </p:nvPicPr>
        <p:blipFill>
          <a:blip r:embed="rId3"/>
          <a:stretch>
            <a:fillRect/>
          </a:stretch>
        </p:blipFill>
        <p:spPr>
          <a:xfrm>
            <a:off x="187890" y="2441239"/>
            <a:ext cx="5818686" cy="3601404"/>
          </a:xfrm>
          <a:prstGeom prst="rect">
            <a:avLst/>
          </a:prstGeom>
        </p:spPr>
      </p:pic>
      <p:pic>
        <p:nvPicPr>
          <p:cNvPr id="3" name="Picture 2">
            <a:extLst>
              <a:ext uri="{FF2B5EF4-FFF2-40B4-BE49-F238E27FC236}">
                <a16:creationId xmlns:a16="http://schemas.microsoft.com/office/drawing/2014/main" id="{951FA76C-F109-4ADF-858A-628D53BEF99B}"/>
              </a:ext>
            </a:extLst>
          </p:cNvPr>
          <p:cNvPicPr>
            <a:picLocks noChangeAspect="1"/>
          </p:cNvPicPr>
          <p:nvPr/>
        </p:nvPicPr>
        <p:blipFill>
          <a:blip r:embed="rId4"/>
          <a:stretch>
            <a:fillRect/>
          </a:stretch>
        </p:blipFill>
        <p:spPr>
          <a:xfrm>
            <a:off x="6232657" y="2404997"/>
            <a:ext cx="5804856" cy="3617455"/>
          </a:xfrm>
          <a:prstGeom prst="rect">
            <a:avLst/>
          </a:prstGeom>
        </p:spPr>
      </p:pic>
      <p:sp>
        <p:nvSpPr>
          <p:cNvPr id="6" name="TextBox 5">
            <a:extLst>
              <a:ext uri="{FF2B5EF4-FFF2-40B4-BE49-F238E27FC236}">
                <a16:creationId xmlns:a16="http://schemas.microsoft.com/office/drawing/2014/main" id="{B847D86E-98FE-4A28-BA0A-658313900981}"/>
              </a:ext>
            </a:extLst>
          </p:cNvPr>
          <p:cNvSpPr txBox="1"/>
          <p:nvPr/>
        </p:nvSpPr>
        <p:spPr>
          <a:xfrm>
            <a:off x="4296427" y="1240077"/>
            <a:ext cx="3507288" cy="523220"/>
          </a:xfrm>
          <a:prstGeom prst="rect">
            <a:avLst/>
          </a:prstGeom>
          <a:noFill/>
        </p:spPr>
        <p:txBody>
          <a:bodyPr wrap="square" rtlCol="0">
            <a:spAutoFit/>
          </a:bodyPr>
          <a:lstStyle/>
          <a:p>
            <a:r>
              <a:rPr lang="en-CA" sz="2800" dirty="0"/>
              <a:t>Assessment Results</a:t>
            </a:r>
          </a:p>
        </p:txBody>
      </p:sp>
      <p:sp>
        <p:nvSpPr>
          <p:cNvPr id="7" name="TextBox 6">
            <a:extLst>
              <a:ext uri="{FF2B5EF4-FFF2-40B4-BE49-F238E27FC236}">
                <a16:creationId xmlns:a16="http://schemas.microsoft.com/office/drawing/2014/main" id="{C134F8FE-D2B5-45F2-94A4-9E5EFE2B545D}"/>
              </a:ext>
            </a:extLst>
          </p:cNvPr>
          <p:cNvSpPr txBox="1"/>
          <p:nvPr/>
        </p:nvSpPr>
        <p:spPr>
          <a:xfrm>
            <a:off x="1265128" y="1966586"/>
            <a:ext cx="3356975" cy="369332"/>
          </a:xfrm>
          <a:prstGeom prst="rect">
            <a:avLst/>
          </a:prstGeom>
          <a:noFill/>
        </p:spPr>
        <p:txBody>
          <a:bodyPr wrap="square" rtlCol="0">
            <a:spAutoFit/>
          </a:bodyPr>
          <a:lstStyle/>
          <a:p>
            <a:r>
              <a:rPr lang="en-CA" dirty="0"/>
              <a:t>Biomass relative to </a:t>
            </a:r>
            <a:r>
              <a:rPr lang="en-CA" dirty="0" err="1"/>
              <a:t>Bmsy</a:t>
            </a:r>
            <a:endParaRPr lang="en-CA" baseline="-25000" dirty="0"/>
          </a:p>
        </p:txBody>
      </p:sp>
      <p:sp>
        <p:nvSpPr>
          <p:cNvPr id="8" name="TextBox 7">
            <a:extLst>
              <a:ext uri="{FF2B5EF4-FFF2-40B4-BE49-F238E27FC236}">
                <a16:creationId xmlns:a16="http://schemas.microsoft.com/office/drawing/2014/main" id="{451BFA3B-A9B3-481B-A50C-7565F46C8374}"/>
              </a:ext>
            </a:extLst>
          </p:cNvPr>
          <p:cNvSpPr txBox="1"/>
          <p:nvPr/>
        </p:nvSpPr>
        <p:spPr>
          <a:xfrm>
            <a:off x="7478038" y="1991638"/>
            <a:ext cx="3913862" cy="369332"/>
          </a:xfrm>
          <a:prstGeom prst="rect">
            <a:avLst/>
          </a:prstGeom>
          <a:noFill/>
        </p:spPr>
        <p:txBody>
          <a:bodyPr wrap="square" rtlCol="0">
            <a:spAutoFit/>
          </a:bodyPr>
          <a:lstStyle/>
          <a:p>
            <a:r>
              <a:rPr lang="en-CA" dirty="0"/>
              <a:t>Fishing Mortality relative to </a:t>
            </a:r>
            <a:r>
              <a:rPr lang="en-CA" dirty="0" err="1"/>
              <a:t>Fmsy</a:t>
            </a:r>
            <a:endParaRPr lang="en-CA" dirty="0"/>
          </a:p>
        </p:txBody>
      </p:sp>
    </p:spTree>
    <p:extLst>
      <p:ext uri="{BB962C8B-B14F-4D97-AF65-F5344CB8AC3E}">
        <p14:creationId xmlns:p14="http://schemas.microsoft.com/office/powerpoint/2010/main" val="16977624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23350</TotalTime>
  <Words>4123</Words>
  <Application>Microsoft Office PowerPoint</Application>
  <PresentationFormat>Widescreen</PresentationFormat>
  <Paragraphs>311</Paragraphs>
  <Slides>44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Aparajita</vt:lpstr>
      <vt:lpstr>Arial</vt:lpstr>
      <vt:lpstr>Calibri</vt:lpstr>
      <vt:lpstr>Cambria</vt:lpstr>
      <vt:lpstr>Century Gothic</vt:lpstr>
      <vt:lpstr>Constantia</vt:lpstr>
      <vt:lpstr>Times New Roman</vt:lpstr>
      <vt:lpstr>Wingdings</vt:lpstr>
      <vt:lpstr>Wingdings 3</vt:lpstr>
      <vt:lpstr>Wisp</vt:lpstr>
      <vt:lpstr>Thème Office</vt:lpstr>
      <vt:lpstr>2021 SCRS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SCRS Report 2019</dc:title>
  <dc:creator>Gary Melvin</dc:creator>
  <cp:lastModifiedBy>Gary Melvin</cp:lastModifiedBy>
  <cp:revision>121</cp:revision>
  <dcterms:created xsi:type="dcterms:W3CDTF">2019-11-02T11:52:33Z</dcterms:created>
  <dcterms:modified xsi:type="dcterms:W3CDTF">2021-11-16T10:39:33Z</dcterms:modified>
</cp:coreProperties>
</file>